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32" r:id="rId1"/>
    <p:sldMasterId id="2147483744" r:id="rId2"/>
  </p:sldMasterIdLst>
  <p:notesMasterIdLst>
    <p:notesMasterId r:id="rId28"/>
  </p:notesMasterIdLst>
  <p:sldIdLst>
    <p:sldId id="256" r:id="rId3"/>
    <p:sldId id="375" r:id="rId4"/>
    <p:sldId id="378" r:id="rId5"/>
    <p:sldId id="379" r:id="rId6"/>
    <p:sldId id="380" r:id="rId7"/>
    <p:sldId id="372" r:id="rId8"/>
    <p:sldId id="381" r:id="rId9"/>
    <p:sldId id="385" r:id="rId10"/>
    <p:sldId id="382" r:id="rId11"/>
    <p:sldId id="383" r:id="rId12"/>
    <p:sldId id="374" r:id="rId13"/>
    <p:sldId id="366" r:id="rId14"/>
    <p:sldId id="367" r:id="rId15"/>
    <p:sldId id="368" r:id="rId16"/>
    <p:sldId id="369" r:id="rId17"/>
    <p:sldId id="370" r:id="rId18"/>
    <p:sldId id="387" r:id="rId19"/>
    <p:sldId id="386" r:id="rId20"/>
    <p:sldId id="326" r:id="rId21"/>
    <p:sldId id="384" r:id="rId22"/>
    <p:sldId id="361" r:id="rId23"/>
    <p:sldId id="362" r:id="rId24"/>
    <p:sldId id="363" r:id="rId25"/>
    <p:sldId id="364" r:id="rId26"/>
    <p:sldId id="37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p:scale>
          <a:sx n="68" d="100"/>
          <a:sy n="68" d="100"/>
        </p:scale>
        <p:origin x="-1138" y="216"/>
      </p:cViewPr>
      <p:guideLst>
        <p:guide orient="horz" pos="2160"/>
        <p:guide pos="2880"/>
      </p:guideLst>
    </p:cSldViewPr>
  </p:slideViewPr>
  <p:notesTextViewPr>
    <p:cViewPr>
      <p:scale>
        <a:sx n="1" d="1"/>
        <a:sy n="1" d="1"/>
      </p:scale>
      <p:origin x="0" y="773"/>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6B0943-40C3-4054-A410-E723BB93E8F5}" type="datetimeFigureOut">
              <a:rPr lang="en-US" smtClean="0"/>
              <a:t>4/13/2015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CB34D5-CEA6-4260-8E33-7E9BB6742D4D}" type="slidenum">
              <a:rPr lang="en-US" smtClean="0"/>
              <a:t>‹#›</a:t>
            </a:fld>
            <a:endParaRPr lang="en-US"/>
          </a:p>
        </p:txBody>
      </p:sp>
    </p:spTree>
    <p:extLst>
      <p:ext uri="{BB962C8B-B14F-4D97-AF65-F5344CB8AC3E}">
        <p14:creationId xmlns:p14="http://schemas.microsoft.com/office/powerpoint/2010/main" val="78527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don’t explain</a:t>
            </a:r>
            <a:r>
              <a:rPr lang="en-US" baseline="0" dirty="0" smtClean="0"/>
              <a:t> whole schematic; just say that there are 4 main types of controls: carbon inputs ([CO2] and LAI), the extent of anoxic zones (soil moisture), metabolic rates (soil temperature), and vegetation species (plant-aided transport).  All of these factors depend on climate.</a:t>
            </a:r>
            <a:endParaRPr lang="en-US" dirty="0"/>
          </a:p>
        </p:txBody>
      </p:sp>
      <p:sp>
        <p:nvSpPr>
          <p:cNvPr id="4" name="Slide Number Placeholder 3"/>
          <p:cNvSpPr>
            <a:spLocks noGrp="1"/>
          </p:cNvSpPr>
          <p:nvPr>
            <p:ph type="sldNum" sz="quarter" idx="10"/>
          </p:nvPr>
        </p:nvSpPr>
        <p:spPr/>
        <p:txBody>
          <a:bodyPr/>
          <a:lstStyle/>
          <a:p>
            <a:fld id="{DACB34D5-CEA6-4260-8E33-7E9BB6742D4D}" type="slidenum">
              <a:rPr lang="en-US" smtClean="0"/>
              <a:t>2</a:t>
            </a:fld>
            <a:endParaRPr lang="en-US"/>
          </a:p>
        </p:txBody>
      </p:sp>
    </p:spTree>
    <p:extLst>
      <p:ext uri="{BB962C8B-B14F-4D97-AF65-F5344CB8AC3E}">
        <p14:creationId xmlns:p14="http://schemas.microsoft.com/office/powerpoint/2010/main" val="248360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Combine slides</a:t>
            </a:r>
            <a:r>
              <a:rPr lang="en-US" baseline="0" dirty="0" smtClean="0"/>
              <a:t> 3 and 4?  The main thing to emphasize is that the factors on slide 3 have been studied more than future vegetation changes.  Probably no need to mention the examples (sub-bullets)</a:t>
            </a:r>
            <a:endParaRPr lang="en-US" dirty="0"/>
          </a:p>
        </p:txBody>
      </p:sp>
      <p:sp>
        <p:nvSpPr>
          <p:cNvPr id="4" name="Slide Number Placeholder 3"/>
          <p:cNvSpPr>
            <a:spLocks noGrp="1"/>
          </p:cNvSpPr>
          <p:nvPr>
            <p:ph type="sldNum" sz="quarter" idx="10"/>
          </p:nvPr>
        </p:nvSpPr>
        <p:spPr/>
        <p:txBody>
          <a:bodyPr/>
          <a:lstStyle/>
          <a:p>
            <a:fld id="{DACB34D5-CEA6-4260-8E33-7E9BB6742D4D}" type="slidenum">
              <a:rPr lang="en-US" smtClean="0"/>
              <a:t>3</a:t>
            </a:fld>
            <a:endParaRPr lang="en-US"/>
          </a:p>
        </p:txBody>
      </p:sp>
    </p:spTree>
    <p:extLst>
      <p:ext uri="{BB962C8B-B14F-4D97-AF65-F5344CB8AC3E}">
        <p14:creationId xmlns:p14="http://schemas.microsoft.com/office/powerpoint/2010/main" val="3670939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Combine slides</a:t>
            </a:r>
            <a:r>
              <a:rPr lang="en-US" baseline="0" dirty="0" smtClean="0"/>
              <a:t> 3 and 4?</a:t>
            </a:r>
            <a:endParaRPr lang="en-US" dirty="0"/>
          </a:p>
        </p:txBody>
      </p:sp>
      <p:sp>
        <p:nvSpPr>
          <p:cNvPr id="4" name="Slide Number Placeholder 3"/>
          <p:cNvSpPr>
            <a:spLocks noGrp="1"/>
          </p:cNvSpPr>
          <p:nvPr>
            <p:ph type="sldNum" sz="quarter" idx="10"/>
          </p:nvPr>
        </p:nvSpPr>
        <p:spPr/>
        <p:txBody>
          <a:bodyPr/>
          <a:lstStyle/>
          <a:p>
            <a:fld id="{DACB34D5-CEA6-4260-8E33-7E9BB6742D4D}" type="slidenum">
              <a:rPr lang="en-US" smtClean="0"/>
              <a:t>4</a:t>
            </a:fld>
            <a:endParaRPr lang="en-US"/>
          </a:p>
        </p:txBody>
      </p:sp>
    </p:spTree>
    <p:extLst>
      <p:ext uri="{BB962C8B-B14F-4D97-AF65-F5344CB8AC3E}">
        <p14:creationId xmlns:p14="http://schemas.microsoft.com/office/powerpoint/2010/main" val="27230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Glagolev et al is a collection of chamber measurements from summers 2006-2010 (but most places only sampled once; it just took multiple years to cover all of WSL).  3.9 </a:t>
            </a:r>
            <a:r>
              <a:rPr lang="en-US" sz="1200" b="0" i="0" kern="1200" dirty="0" err="1" smtClean="0">
                <a:solidFill>
                  <a:schemeClr val="tx1"/>
                </a:solidFill>
                <a:effectLst/>
                <a:latin typeface="+mn-lt"/>
                <a:ea typeface="+mn-ea"/>
                <a:cs typeface="+mn-cs"/>
              </a:rPr>
              <a:t>Tg</a:t>
            </a:r>
            <a:r>
              <a:rPr lang="en-US" sz="1200" b="0" i="0" kern="1200" dirty="0" smtClean="0">
                <a:solidFill>
                  <a:schemeClr val="tx1"/>
                </a:solidFill>
                <a:effectLst/>
                <a:latin typeface="+mn-lt"/>
                <a:ea typeface="+mn-ea"/>
                <a:cs typeface="+mn-cs"/>
              </a:rPr>
              <a:t> is about 10-15% of the pan-Arctic total, depending on the estimate (although </a:t>
            </a:r>
            <a:r>
              <a:rPr lang="en-US" sz="1200" b="0" i="0" kern="1200" dirty="0" err="1" smtClean="0">
                <a:solidFill>
                  <a:schemeClr val="tx1"/>
                </a:solidFill>
                <a:effectLst/>
                <a:latin typeface="+mn-lt"/>
                <a:ea typeface="+mn-ea"/>
                <a:cs typeface="+mn-cs"/>
              </a:rPr>
              <a:t>Glagolev's</a:t>
            </a:r>
            <a:r>
              <a:rPr lang="en-US" sz="1200" b="0" i="0" kern="1200" dirty="0" smtClean="0">
                <a:solidFill>
                  <a:schemeClr val="tx1"/>
                </a:solidFill>
                <a:effectLst/>
                <a:latin typeface="+mn-lt"/>
                <a:ea typeface="+mn-ea"/>
                <a:cs typeface="+mn-cs"/>
              </a:rPr>
              <a:t> upcoming update will make it closer to 6 </a:t>
            </a:r>
            <a:r>
              <a:rPr lang="en-US" sz="1200" b="0" i="0" kern="1200" dirty="0" err="1" smtClean="0">
                <a:solidFill>
                  <a:schemeClr val="tx1"/>
                </a:solidFill>
                <a:effectLst/>
                <a:latin typeface="+mn-lt"/>
                <a:ea typeface="+mn-ea"/>
                <a:cs typeface="+mn-cs"/>
              </a:rPr>
              <a:t>Tg</a:t>
            </a:r>
            <a:r>
              <a:rPr lang="en-US" sz="1200" b="0" i="0" kern="1200" dirty="0" smtClean="0">
                <a:solidFill>
                  <a:schemeClr val="tx1"/>
                </a:solidFill>
                <a:effectLst/>
                <a:latin typeface="+mn-lt"/>
                <a:ea typeface="+mn-ea"/>
                <a:cs typeface="+mn-cs"/>
              </a:rPr>
              <a:t>, or 20-25% of the pan-Arctic)</a:t>
            </a:r>
            <a:endParaRPr lang="en-US" dirty="0"/>
          </a:p>
        </p:txBody>
      </p:sp>
      <p:sp>
        <p:nvSpPr>
          <p:cNvPr id="4" name="Slide Number Placeholder 3"/>
          <p:cNvSpPr>
            <a:spLocks noGrp="1"/>
          </p:cNvSpPr>
          <p:nvPr>
            <p:ph type="sldNum" sz="quarter" idx="10"/>
          </p:nvPr>
        </p:nvSpPr>
        <p:spPr/>
        <p:txBody>
          <a:bodyPr/>
          <a:lstStyle/>
          <a:p>
            <a:fld id="{DACB34D5-CEA6-4260-8E33-7E9BB6742D4D}" type="slidenum">
              <a:rPr lang="en-US" smtClean="0"/>
              <a:t>10</a:t>
            </a:fld>
            <a:endParaRPr lang="en-US"/>
          </a:p>
        </p:txBody>
      </p:sp>
    </p:spTree>
    <p:extLst>
      <p:ext uri="{BB962C8B-B14F-4D97-AF65-F5344CB8AC3E}">
        <p14:creationId xmlns:p14="http://schemas.microsoft.com/office/powerpoint/2010/main" val="308431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I downscaled CMIP5 projected LAI via quantile-mapping to historical MODIS LAI.  So, during the historical period, LAI is MODIS.  Future LAI is downscaled from CMIP5.</a:t>
            </a:r>
            <a:endParaRPr lang="en-US" dirty="0"/>
          </a:p>
        </p:txBody>
      </p:sp>
      <p:sp>
        <p:nvSpPr>
          <p:cNvPr id="4" name="Slide Number Placeholder 3"/>
          <p:cNvSpPr>
            <a:spLocks noGrp="1"/>
          </p:cNvSpPr>
          <p:nvPr>
            <p:ph type="sldNum" sz="quarter" idx="10"/>
          </p:nvPr>
        </p:nvSpPr>
        <p:spPr/>
        <p:txBody>
          <a:bodyPr/>
          <a:lstStyle/>
          <a:p>
            <a:fld id="{DACB34D5-CEA6-4260-8E33-7E9BB6742D4D}" type="slidenum">
              <a:rPr lang="en-US" smtClean="0"/>
              <a:t>11</a:t>
            </a:fld>
            <a:endParaRPr lang="en-US"/>
          </a:p>
        </p:txBody>
      </p:sp>
    </p:spTree>
    <p:extLst>
      <p:ext uri="{BB962C8B-B14F-4D97-AF65-F5344CB8AC3E}">
        <p14:creationId xmlns:p14="http://schemas.microsoft.com/office/powerpoint/2010/main" val="2039706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I felt I had to address our strategy for doing vegetation since vegetation is the most novel part of the project and it's in the title of the talk.  Perhaps you could move this slide to near the end to say that this is a "next step" (right before slide 16)?</a:t>
            </a:r>
            <a:endParaRPr lang="en-US" dirty="0"/>
          </a:p>
        </p:txBody>
      </p:sp>
      <p:sp>
        <p:nvSpPr>
          <p:cNvPr id="4" name="Slide Number Placeholder 3"/>
          <p:cNvSpPr>
            <a:spLocks noGrp="1"/>
          </p:cNvSpPr>
          <p:nvPr>
            <p:ph type="sldNum" sz="quarter" idx="10"/>
          </p:nvPr>
        </p:nvSpPr>
        <p:spPr/>
        <p:txBody>
          <a:bodyPr/>
          <a:lstStyle/>
          <a:p>
            <a:fld id="{DACB34D5-CEA6-4260-8E33-7E9BB6742D4D}" type="slidenum">
              <a:rPr lang="en-US" smtClean="0"/>
              <a:t>13</a:t>
            </a:fld>
            <a:endParaRPr lang="en-US"/>
          </a:p>
        </p:txBody>
      </p:sp>
    </p:spTree>
    <p:extLst>
      <p:ext uri="{BB962C8B-B14F-4D97-AF65-F5344CB8AC3E}">
        <p14:creationId xmlns:p14="http://schemas.microsoft.com/office/powerpoint/2010/main" val="462878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B34D5-CEA6-4260-8E33-7E9BB6742D4D}" type="slidenum">
              <a:rPr lang="en-US" smtClean="0"/>
              <a:t>14</a:t>
            </a:fld>
            <a:endParaRPr lang="en-US"/>
          </a:p>
        </p:txBody>
      </p:sp>
    </p:spTree>
    <p:extLst>
      <p:ext uri="{BB962C8B-B14F-4D97-AF65-F5344CB8AC3E}">
        <p14:creationId xmlns:p14="http://schemas.microsoft.com/office/powerpoint/2010/main" val="2967354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upper panel is no acclimatization; the lower panel is acclimatization.  So, the bar colors are the same in both panels; there aren't separate bars for acclimatization - instead, it's a separate panel.  The bars are:</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grey = historical</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blue = warming while holding water table and inundation and LAI/NPP at historical levels; this gets at the effects of warming on metabolism alone</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green = same as blue, but LAI and NPP are allowed to vary with CMIP5</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yellow = warming including the effects on the water table and inundation, so that we see the drying effect of climate; but LAI still kept at historical levels</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red = same as yellow but LAI/NPP are allowed to vary with CMIP5 - now we see the total effect of everything (except changing sedge/tree fractions)</a:t>
            </a:r>
            <a:endParaRPr lang="en-US" dirty="0"/>
          </a:p>
        </p:txBody>
      </p:sp>
      <p:sp>
        <p:nvSpPr>
          <p:cNvPr id="4" name="Slide Number Placeholder 3"/>
          <p:cNvSpPr>
            <a:spLocks noGrp="1"/>
          </p:cNvSpPr>
          <p:nvPr>
            <p:ph type="sldNum" sz="quarter" idx="10"/>
          </p:nvPr>
        </p:nvSpPr>
        <p:spPr/>
        <p:txBody>
          <a:bodyPr/>
          <a:lstStyle/>
          <a:p>
            <a:fld id="{DACB34D5-CEA6-4260-8E33-7E9BB6742D4D}" type="slidenum">
              <a:rPr lang="en-US" smtClean="0"/>
              <a:t>15</a:t>
            </a:fld>
            <a:endParaRPr lang="en-US"/>
          </a:p>
        </p:txBody>
      </p:sp>
    </p:spTree>
    <p:extLst>
      <p:ext uri="{BB962C8B-B14F-4D97-AF65-F5344CB8AC3E}">
        <p14:creationId xmlns:p14="http://schemas.microsoft.com/office/powerpoint/2010/main" val="4174879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Right, so you can maybe say this information while on the slide that shows my sedge fraction strategy) I'm currently running </a:t>
            </a:r>
            <a:r>
              <a:rPr lang="en-US" sz="1200" b="0" i="0" kern="1200" dirty="0" err="1" smtClean="0">
                <a:solidFill>
                  <a:schemeClr val="tx1"/>
                </a:solidFill>
                <a:effectLst/>
                <a:latin typeface="+mn-lt"/>
                <a:ea typeface="+mn-ea"/>
                <a:cs typeface="+mn-cs"/>
              </a:rPr>
              <a:t>monte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carlo</a:t>
            </a:r>
            <a:r>
              <a:rPr lang="en-US" sz="1200" b="0" i="0" kern="1200" dirty="0" smtClean="0">
                <a:solidFill>
                  <a:schemeClr val="tx1"/>
                </a:solidFill>
                <a:effectLst/>
                <a:latin typeface="+mn-lt"/>
                <a:ea typeface="+mn-ea"/>
                <a:cs typeface="+mn-cs"/>
              </a:rPr>
              <a:t> simulations to identify the optimal parameter values for sedge-dominated, moss-dominated, and mixed sites - parameters include those for plant-aided transport (which sedges should be really good at), root zone oxidation (mosses have no roots) and metabolism temperature dependence (research has shown that temperature dependence is different at sedge- vs moss-dominated sites).  Next steps: compute the threshold water table depth for sedge dominance; apply the optimal parameters for sedge-dominated and non-sedge to the sedge and non-sedge area fractions, and do this again in the future projections to see how they changed.  </a:t>
            </a:r>
            <a:r>
              <a:rPr lang="en-US" sz="1200" b="0" i="0" kern="1200" smtClean="0">
                <a:solidFill>
                  <a:schemeClr val="tx1"/>
                </a:solidFill>
                <a:effectLst/>
                <a:latin typeface="+mn-lt"/>
                <a:ea typeface="+mn-ea"/>
                <a:cs typeface="+mn-cs"/>
              </a:rPr>
              <a:t>Of course, we will have distributions of likely parameter values and distributions of future climate, so we'll be able to report uncertainties in all of these predictions.</a:t>
            </a:r>
            <a:r>
              <a:rPr lang="en-US" smtClean="0"/>
              <a:t/>
            </a:r>
            <a:br>
              <a:rPr lang="en-US" smtClean="0"/>
            </a:br>
            <a:endParaRPr lang="en-US"/>
          </a:p>
        </p:txBody>
      </p:sp>
      <p:sp>
        <p:nvSpPr>
          <p:cNvPr id="4" name="Slide Number Placeholder 3"/>
          <p:cNvSpPr>
            <a:spLocks noGrp="1"/>
          </p:cNvSpPr>
          <p:nvPr>
            <p:ph type="sldNum" sz="quarter" idx="10"/>
          </p:nvPr>
        </p:nvSpPr>
        <p:spPr/>
        <p:txBody>
          <a:bodyPr/>
          <a:lstStyle/>
          <a:p>
            <a:fld id="{DACB34D5-CEA6-4260-8E33-7E9BB6742D4D}" type="slidenum">
              <a:rPr lang="en-US" smtClean="0"/>
              <a:t>16</a:t>
            </a:fld>
            <a:endParaRPr lang="en-US"/>
          </a:p>
        </p:txBody>
      </p:sp>
    </p:spTree>
    <p:extLst>
      <p:ext uri="{BB962C8B-B14F-4D97-AF65-F5344CB8AC3E}">
        <p14:creationId xmlns:p14="http://schemas.microsoft.com/office/powerpoint/2010/main" val="103039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1646F9E-09B5-4CF9-94A3-C1D460C43979}" type="datetime1">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E7977-EE50-4BF3-AE6A-540756A0584B}"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F64E0E-A5D8-4391-AC30-389222FBD877}" type="datetime1">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E7977-EE50-4BF3-AE6A-540756A058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711E27-5FEE-4262-B1A1-E86B0115A69B}" type="datetime1">
              <a:rPr lang="en-US" smtClean="0"/>
              <a:t>4/13/2015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C1E7977-EE50-4BF3-AE6A-540756A0584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DF9EC9-1C92-4AC1-874B-E2A3BAE66C68}" type="datetimeFigureOut">
              <a:rPr lang="en-US" smtClean="0">
                <a:solidFill>
                  <a:prstClr val="black">
                    <a:tint val="75000"/>
                  </a:prstClr>
                </a:solidFill>
              </a:rPr>
              <a:pPr/>
              <a:t>4/13/2015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375265-04BA-4837-89E1-EC253F807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713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F9EC9-1C92-4AC1-874B-E2A3BAE66C68}" type="datetimeFigureOut">
              <a:rPr lang="en-US" smtClean="0">
                <a:solidFill>
                  <a:prstClr val="black">
                    <a:tint val="75000"/>
                  </a:prstClr>
                </a:solidFill>
              </a:rPr>
              <a:pPr/>
              <a:t>4/13/2015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375265-04BA-4837-89E1-EC253F807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972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DF9EC9-1C92-4AC1-874B-E2A3BAE66C68}" type="datetimeFigureOut">
              <a:rPr lang="en-US" smtClean="0">
                <a:solidFill>
                  <a:prstClr val="black">
                    <a:tint val="75000"/>
                  </a:prstClr>
                </a:solidFill>
              </a:rPr>
              <a:pPr/>
              <a:t>4/13/2015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375265-04BA-4837-89E1-EC253F807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635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DF9EC9-1C92-4AC1-874B-E2A3BAE66C68}" type="datetimeFigureOut">
              <a:rPr lang="en-US" smtClean="0">
                <a:solidFill>
                  <a:prstClr val="black">
                    <a:tint val="75000"/>
                  </a:prstClr>
                </a:solidFill>
              </a:rPr>
              <a:pPr/>
              <a:t>4/13/2015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375265-04BA-4837-89E1-EC253F807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317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DF9EC9-1C92-4AC1-874B-E2A3BAE66C68}" type="datetimeFigureOut">
              <a:rPr lang="en-US" smtClean="0">
                <a:solidFill>
                  <a:prstClr val="black">
                    <a:tint val="75000"/>
                  </a:prstClr>
                </a:solidFill>
              </a:rPr>
              <a:pPr/>
              <a:t>4/13/2015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375265-04BA-4837-89E1-EC253F807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353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DF9EC9-1C92-4AC1-874B-E2A3BAE66C68}" type="datetimeFigureOut">
              <a:rPr lang="en-US" smtClean="0">
                <a:solidFill>
                  <a:prstClr val="black">
                    <a:tint val="75000"/>
                  </a:prstClr>
                </a:solidFill>
              </a:rPr>
              <a:pPr/>
              <a:t>4/13/2015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375265-04BA-4837-89E1-EC253F807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413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F9EC9-1C92-4AC1-874B-E2A3BAE66C68}" type="datetimeFigureOut">
              <a:rPr lang="en-US" smtClean="0">
                <a:solidFill>
                  <a:prstClr val="black">
                    <a:tint val="75000"/>
                  </a:prstClr>
                </a:solidFill>
              </a:rPr>
              <a:pPr/>
              <a:t>4/13/2015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375265-04BA-4837-89E1-EC253F807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164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F9EC9-1C92-4AC1-874B-E2A3BAE66C68}" type="datetimeFigureOut">
              <a:rPr lang="en-US" smtClean="0">
                <a:solidFill>
                  <a:prstClr val="black">
                    <a:tint val="75000"/>
                  </a:prstClr>
                </a:solidFill>
              </a:rPr>
              <a:pPr/>
              <a:t>4/13/2015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375265-04BA-4837-89E1-EC253F807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81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5018AB-DF9E-4211-919E-2885D45B7781}" type="datetime1">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E7977-EE50-4BF3-AE6A-540756A0584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F9EC9-1C92-4AC1-874B-E2A3BAE66C68}" type="datetimeFigureOut">
              <a:rPr lang="en-US" smtClean="0">
                <a:solidFill>
                  <a:prstClr val="black">
                    <a:tint val="75000"/>
                  </a:prstClr>
                </a:solidFill>
              </a:rPr>
              <a:pPr/>
              <a:t>4/13/2015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375265-04BA-4837-89E1-EC253F807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677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F9EC9-1C92-4AC1-874B-E2A3BAE66C68}" type="datetimeFigureOut">
              <a:rPr lang="en-US" smtClean="0">
                <a:solidFill>
                  <a:prstClr val="black">
                    <a:tint val="75000"/>
                  </a:prstClr>
                </a:solidFill>
              </a:rPr>
              <a:pPr/>
              <a:t>4/13/2015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375265-04BA-4837-89E1-EC253F807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570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F9EC9-1C92-4AC1-874B-E2A3BAE66C68}" type="datetimeFigureOut">
              <a:rPr lang="en-US" smtClean="0">
                <a:solidFill>
                  <a:prstClr val="black">
                    <a:tint val="75000"/>
                  </a:prstClr>
                </a:solidFill>
              </a:rPr>
              <a:pPr/>
              <a:t>4/13/2015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375265-04BA-4837-89E1-EC253F807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0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8F2924-53D8-4BAA-86FA-02DB5A6F2397}" type="datetime1">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E7977-EE50-4BF3-AE6A-540756A0584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F1D145-71D5-4331-91E2-797944EFC5D2}" type="datetime1">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E7977-EE50-4BF3-AE6A-540756A0584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BDAF1FA-39C7-499F-B482-381F73BFC9A5}" type="datetime1">
              <a:rPr lang="en-US" smtClean="0"/>
              <a:t>4/13/2015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1E7977-EE50-4BF3-AE6A-540756A0584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C4BCEE2-A502-43E1-9951-25F6FBE582A3}" type="datetime1">
              <a:rPr lang="en-US" smtClean="0"/>
              <a:t>4/13/2015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1E7977-EE50-4BF3-AE6A-540756A058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A0111-D492-498E-B851-CAEBD3753A4F}" type="datetime1">
              <a:rPr lang="en-US" smtClean="0"/>
              <a:t>4/13/2015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1E7977-EE50-4BF3-AE6A-540756A058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C2D671-BA2A-475F-ACB7-EE5E653D0683}" type="datetime1">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E7977-EE50-4BF3-AE6A-540756A0584B}"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9D07F267-1303-4AA1-A6CF-236C431EBACB}" type="datetime1">
              <a:rPr lang="en-US" smtClean="0"/>
              <a:t>4/13/2015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C1E7977-EE50-4BF3-AE6A-540756A0584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E0FB9EF-700E-4FEE-A975-99A6CE42E0AF}" type="datetime1">
              <a:rPr lang="en-US" smtClean="0"/>
              <a:t>4/13/2015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C1E7977-EE50-4BF3-AE6A-540756A058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F9EC9-1C92-4AC1-874B-E2A3BAE66C68}" type="datetimeFigureOut">
              <a:rPr lang="en-US" smtClean="0">
                <a:solidFill>
                  <a:prstClr val="black">
                    <a:tint val="75000"/>
                  </a:prstClr>
                </a:solidFill>
              </a:rPr>
              <a:pPr/>
              <a:t>4/13/2015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75265-04BA-4837-89E1-EC253F807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148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191000"/>
            <a:ext cx="91440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457200"/>
            <a:ext cx="7772400" cy="3352799"/>
          </a:xfrm>
        </p:spPr>
        <p:txBody>
          <a:bodyPr>
            <a:normAutofit/>
          </a:bodyPr>
          <a:lstStyle/>
          <a:p>
            <a:r>
              <a:rPr lang="en-US" sz="3600" dirty="0" smtClean="0"/>
              <a:t>EGU2015-6985: </a:t>
            </a:r>
            <a:r>
              <a:rPr lang="en-US" sz="3600" dirty="0"/>
              <a:t>Exploring the response of West Siberian wetland methane emissions to potential future changes in climate, vegetation, and soil microbial metabolism</a:t>
            </a:r>
            <a:endParaRPr lang="en-US" sz="3600" dirty="0">
              <a:solidFill>
                <a:srgbClr val="FF0000"/>
              </a:solidFill>
            </a:endParaRPr>
          </a:p>
        </p:txBody>
      </p:sp>
      <p:sp>
        <p:nvSpPr>
          <p:cNvPr id="3" name="Subtitle 2"/>
          <p:cNvSpPr>
            <a:spLocks noGrp="1"/>
          </p:cNvSpPr>
          <p:nvPr>
            <p:ph type="subTitle" idx="1"/>
          </p:nvPr>
        </p:nvSpPr>
        <p:spPr>
          <a:xfrm>
            <a:off x="914400" y="4495800"/>
            <a:ext cx="7391400" cy="1981200"/>
          </a:xfrm>
        </p:spPr>
        <p:txBody>
          <a:bodyPr>
            <a:noAutofit/>
          </a:bodyPr>
          <a:lstStyle/>
          <a:p>
            <a:pPr algn="ctr"/>
            <a:r>
              <a:rPr lang="en-GB" sz="2400" b="1" dirty="0"/>
              <a:t>T. J. </a:t>
            </a:r>
            <a:r>
              <a:rPr lang="en-GB" sz="2400" b="1" dirty="0" smtClean="0"/>
              <a:t>Bohn, J</a:t>
            </a:r>
            <a:r>
              <a:rPr lang="en-GB" sz="2400" b="1" dirty="0"/>
              <a:t>. O. </a:t>
            </a:r>
            <a:r>
              <a:rPr lang="en-GB" sz="2400" b="1" dirty="0" smtClean="0"/>
              <a:t>Kaplan, and D. P. </a:t>
            </a:r>
            <a:r>
              <a:rPr lang="en-GB" sz="2400" b="1" dirty="0" err="1" smtClean="0"/>
              <a:t>Lettenmaier</a:t>
            </a:r>
            <a:r>
              <a:rPr lang="en-GB" sz="2400" b="1" dirty="0" smtClean="0"/>
              <a:t> </a:t>
            </a:r>
            <a:endParaRPr lang="en-US" sz="2400" b="1" dirty="0"/>
          </a:p>
          <a:p>
            <a:pPr algn="ctr"/>
            <a:r>
              <a:rPr lang="en-US" sz="2400" dirty="0"/>
              <a:t>E</a:t>
            </a:r>
            <a:r>
              <a:rPr lang="en-US" sz="2400" dirty="0" smtClean="0"/>
              <a:t>GU General Assembly, Vienna, Austria, April 14, 2015</a:t>
            </a:r>
            <a:endParaRPr lang="en-US" sz="2400" dirty="0"/>
          </a:p>
        </p:txBody>
      </p:sp>
    </p:spTree>
    <p:extLst>
      <p:ext uri="{BB962C8B-B14F-4D97-AF65-F5344CB8AC3E}">
        <p14:creationId xmlns:p14="http://schemas.microsoft.com/office/powerpoint/2010/main" val="301623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718BAB7-BD67-4384-8795-3C65DA3BB001}" type="slidenum">
              <a:rPr lang="en-US"/>
              <a:pPr eaLnBrk="1" hangingPunct="1"/>
              <a:t>9</a:t>
            </a:fld>
            <a:endParaRPr lang="en-US"/>
          </a:p>
        </p:txBody>
      </p:sp>
      <p:sp>
        <p:nvSpPr>
          <p:cNvPr id="30723" name="Rectangle 2"/>
          <p:cNvSpPr>
            <a:spLocks noGrp="1" noChangeArrowheads="1"/>
          </p:cNvSpPr>
          <p:nvPr>
            <p:ph type="title"/>
          </p:nvPr>
        </p:nvSpPr>
        <p:spPr>
          <a:xfrm>
            <a:off x="457200" y="152400"/>
            <a:ext cx="8229600" cy="868363"/>
          </a:xfrm>
        </p:spPr>
        <p:txBody>
          <a:bodyPr>
            <a:normAutofit/>
          </a:bodyPr>
          <a:lstStyle/>
          <a:p>
            <a:pPr eaLnBrk="1" hangingPunct="1"/>
            <a:r>
              <a:rPr lang="en-US" dirty="0" smtClean="0"/>
              <a:t>Inundation and Water Tables</a:t>
            </a:r>
          </a:p>
        </p:txBody>
      </p:sp>
      <p:pic>
        <p:nvPicPr>
          <p:cNvPr id="307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828800"/>
            <a:ext cx="5211957"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Rectangle 3"/>
          <p:cNvSpPr>
            <a:spLocks noGrp="1" noChangeArrowheads="1"/>
          </p:cNvSpPr>
          <p:nvPr>
            <p:ph type="body" idx="1"/>
          </p:nvPr>
        </p:nvSpPr>
        <p:spPr>
          <a:xfrm>
            <a:off x="0" y="1676400"/>
            <a:ext cx="4114800" cy="5029200"/>
          </a:xfrm>
        </p:spPr>
        <p:txBody>
          <a:bodyPr>
            <a:noAutofit/>
          </a:bodyPr>
          <a:lstStyle/>
          <a:p>
            <a:pPr eaLnBrk="1" hangingPunct="1">
              <a:lnSpc>
                <a:spcPct val="90000"/>
              </a:lnSpc>
            </a:pPr>
            <a:r>
              <a:rPr lang="en-US" sz="2400" dirty="0" smtClean="0"/>
              <a:t>Dynamic lake/ wetland model (Bowling and </a:t>
            </a:r>
            <a:r>
              <a:rPr lang="en-US" sz="2400" dirty="0" err="1" smtClean="0"/>
              <a:t>Lettenmaier</a:t>
            </a:r>
            <a:r>
              <a:rPr lang="en-US" sz="2400" dirty="0" smtClean="0"/>
              <a:t>, 2010)</a:t>
            </a:r>
          </a:p>
          <a:p>
            <a:pPr eaLnBrk="1" hangingPunct="1">
              <a:lnSpc>
                <a:spcPct val="90000"/>
              </a:lnSpc>
            </a:pPr>
            <a:r>
              <a:rPr lang="en-US" sz="2400" dirty="0" err="1" smtClean="0"/>
              <a:t>Topo</a:t>
            </a:r>
            <a:r>
              <a:rPr lang="en-US" sz="2400" dirty="0" smtClean="0"/>
              <a:t>. information from 1-km DEM drives dynamic inundation</a:t>
            </a:r>
          </a:p>
          <a:p>
            <a:pPr eaLnBrk="1" hangingPunct="1">
              <a:lnSpc>
                <a:spcPct val="90000"/>
              </a:lnSpc>
            </a:pPr>
            <a:r>
              <a:rPr lang="en-US" sz="2400" dirty="0" smtClean="0"/>
              <a:t>Water table distribution accounts for </a:t>
            </a:r>
            <a:r>
              <a:rPr lang="en-US" sz="2400" b="1" i="1" dirty="0" smtClean="0"/>
              <a:t>microtopography</a:t>
            </a:r>
          </a:p>
          <a:p>
            <a:pPr eaLnBrk="1" hangingPunct="1">
              <a:lnSpc>
                <a:spcPct val="90000"/>
              </a:lnSpc>
            </a:pPr>
            <a:r>
              <a:rPr lang="en-US" sz="2400" dirty="0" smtClean="0"/>
              <a:t>Linked to methane emissions model of Walter and </a:t>
            </a:r>
            <a:r>
              <a:rPr lang="en-US" sz="2400" dirty="0" err="1" smtClean="0"/>
              <a:t>Heimann</a:t>
            </a:r>
            <a:r>
              <a:rPr lang="en-US" sz="2400" dirty="0" smtClean="0"/>
              <a:t> (2000)</a:t>
            </a:r>
          </a:p>
        </p:txBody>
      </p:sp>
    </p:spTree>
    <p:extLst>
      <p:ext uri="{BB962C8B-B14F-4D97-AF65-F5344CB8AC3E}">
        <p14:creationId xmlns:p14="http://schemas.microsoft.com/office/powerpoint/2010/main" val="1372348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 CH4 Emissions, 1949-2010</a:t>
            </a:r>
            <a:endParaRPr lang="en-US" dirty="0"/>
          </a:p>
        </p:txBody>
      </p:sp>
      <p:sp>
        <p:nvSpPr>
          <p:cNvPr id="4" name="Slide Number Placeholder 3"/>
          <p:cNvSpPr>
            <a:spLocks noGrp="1"/>
          </p:cNvSpPr>
          <p:nvPr>
            <p:ph type="sldNum" sz="quarter" idx="12"/>
          </p:nvPr>
        </p:nvSpPr>
        <p:spPr/>
        <p:txBody>
          <a:bodyPr/>
          <a:lstStyle/>
          <a:p>
            <a:fld id="{3C1E7977-EE50-4BF3-AE6A-540756A0584B}" type="slidenum">
              <a:rPr lang="en-US" smtClean="0"/>
              <a:t>10</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387" y="2600325"/>
            <a:ext cx="435292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90800"/>
            <a:ext cx="430530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8200" y="1905000"/>
            <a:ext cx="2743315" cy="461665"/>
          </a:xfrm>
          <a:prstGeom prst="rect">
            <a:avLst/>
          </a:prstGeom>
          <a:noFill/>
        </p:spPr>
        <p:txBody>
          <a:bodyPr wrap="none" rtlCol="0">
            <a:spAutoFit/>
          </a:bodyPr>
          <a:lstStyle/>
          <a:p>
            <a:r>
              <a:rPr lang="en-US" sz="2400" dirty="0" smtClean="0"/>
              <a:t>VIC: 3.6 </a:t>
            </a:r>
            <a:r>
              <a:rPr lang="en-US" sz="2400" dirty="0" err="1" smtClean="0"/>
              <a:t>Tg</a:t>
            </a:r>
            <a:r>
              <a:rPr lang="en-US" sz="2400" dirty="0" smtClean="0"/>
              <a:t> CH4/year</a:t>
            </a:r>
            <a:endParaRPr lang="en-US" sz="2400" dirty="0"/>
          </a:p>
        </p:txBody>
      </p:sp>
      <p:sp>
        <p:nvSpPr>
          <p:cNvPr id="8" name="TextBox 7"/>
          <p:cNvSpPr txBox="1"/>
          <p:nvPr/>
        </p:nvSpPr>
        <p:spPr>
          <a:xfrm>
            <a:off x="5334000" y="1720333"/>
            <a:ext cx="2908681" cy="830997"/>
          </a:xfrm>
          <a:prstGeom prst="rect">
            <a:avLst/>
          </a:prstGeom>
          <a:noFill/>
        </p:spPr>
        <p:txBody>
          <a:bodyPr wrap="none" rtlCol="0">
            <a:spAutoFit/>
          </a:bodyPr>
          <a:lstStyle/>
          <a:p>
            <a:r>
              <a:rPr lang="en-US" sz="2400" dirty="0" err="1" smtClean="0"/>
              <a:t>Glagolev</a:t>
            </a:r>
            <a:r>
              <a:rPr lang="en-US" sz="2400" dirty="0" smtClean="0"/>
              <a:t> et al. (2011):</a:t>
            </a:r>
          </a:p>
          <a:p>
            <a:r>
              <a:rPr lang="en-US" sz="2400" dirty="0" smtClean="0"/>
              <a:t>3.9 </a:t>
            </a:r>
            <a:r>
              <a:rPr lang="en-US" sz="2400" dirty="0" err="1" smtClean="0"/>
              <a:t>Tg</a:t>
            </a:r>
            <a:r>
              <a:rPr lang="en-US" sz="2400" dirty="0" smtClean="0"/>
              <a:t> CH4/year</a:t>
            </a:r>
            <a:endParaRPr lang="en-US" sz="2400" dirty="0"/>
          </a:p>
        </p:txBody>
      </p:sp>
    </p:spTree>
    <p:extLst>
      <p:ext uri="{BB962C8B-B14F-4D97-AF65-F5344CB8AC3E}">
        <p14:creationId xmlns:p14="http://schemas.microsoft.com/office/powerpoint/2010/main" val="4198605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944562"/>
          </a:xfrm>
        </p:spPr>
        <p:txBody>
          <a:bodyPr/>
          <a:lstStyle/>
          <a:p>
            <a:r>
              <a:rPr lang="en-US" sz="3600" dirty="0" smtClean="0"/>
              <a:t>Simulations – Handling of Climate and LAI</a:t>
            </a:r>
            <a:endParaRPr lang="en-US" sz="3600" dirty="0"/>
          </a:p>
        </p:txBody>
      </p:sp>
      <p:sp>
        <p:nvSpPr>
          <p:cNvPr id="3" name="Content Placeholder 2"/>
          <p:cNvSpPr>
            <a:spLocks noGrp="1"/>
          </p:cNvSpPr>
          <p:nvPr>
            <p:ph idx="1"/>
          </p:nvPr>
        </p:nvSpPr>
        <p:spPr>
          <a:xfrm>
            <a:off x="5257801" y="1600200"/>
            <a:ext cx="3657599" cy="4895850"/>
          </a:xfrm>
        </p:spPr>
        <p:txBody>
          <a:bodyPr>
            <a:normAutofit fontScale="92500" lnSpcReduction="10000"/>
          </a:bodyPr>
          <a:lstStyle/>
          <a:p>
            <a:r>
              <a:rPr lang="en-US" dirty="0" smtClean="0"/>
              <a:t>Drive VIC with CMIP5 projections, 2010-2100</a:t>
            </a:r>
          </a:p>
          <a:p>
            <a:r>
              <a:rPr lang="en-US" dirty="0" smtClean="0"/>
              <a:t>T, P: delta method, applied to 1980-2010</a:t>
            </a:r>
          </a:p>
          <a:p>
            <a:r>
              <a:rPr lang="en-US" dirty="0" smtClean="0"/>
              <a:t>CO2: CMIP5 ensemble mean</a:t>
            </a:r>
          </a:p>
          <a:p>
            <a:r>
              <a:rPr lang="en-US" dirty="0"/>
              <a:t>LAI: </a:t>
            </a:r>
            <a:r>
              <a:rPr lang="en-US" dirty="0" err="1"/>
              <a:t>quantile</a:t>
            </a:r>
            <a:r>
              <a:rPr lang="en-US" dirty="0"/>
              <a:t>-mapping, applied to </a:t>
            </a:r>
            <a:r>
              <a:rPr lang="en-US" dirty="0" smtClean="0"/>
              <a:t>MODIS</a:t>
            </a:r>
            <a:endParaRPr lang="en-US" dirty="0"/>
          </a:p>
        </p:txBody>
      </p:sp>
      <p:sp>
        <p:nvSpPr>
          <p:cNvPr id="4" name="Slide Number Placeholder 3"/>
          <p:cNvSpPr>
            <a:spLocks noGrp="1"/>
          </p:cNvSpPr>
          <p:nvPr>
            <p:ph type="sldNum" sz="quarter" idx="12"/>
          </p:nvPr>
        </p:nvSpPr>
        <p:spPr/>
        <p:txBody>
          <a:bodyPr/>
          <a:lstStyle/>
          <a:p>
            <a:pPr>
              <a:defRPr/>
            </a:pPr>
            <a:fld id="{A6E2A894-EA82-48C6-B5BC-68F7A66763C7}" type="slidenum">
              <a:rPr lang="en-US" smtClean="0"/>
              <a:pPr>
                <a:defRPr/>
              </a:pPr>
              <a:t>11</a:t>
            </a:fld>
            <a:endParaRPr lang="en-US"/>
          </a:p>
        </p:txBody>
      </p:sp>
      <p:pic>
        <p:nvPicPr>
          <p:cNvPr id="6" name="Picture 5" descr="plo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08" y="2286000"/>
            <a:ext cx="5171392" cy="3752850"/>
          </a:xfrm>
          <a:prstGeom prst="rect">
            <a:avLst/>
          </a:prstGeom>
          <a:noFill/>
          <a:ln>
            <a:noFill/>
          </a:ln>
        </p:spPr>
      </p:pic>
      <p:sp>
        <p:nvSpPr>
          <p:cNvPr id="5" name="TextBox 4"/>
          <p:cNvSpPr txBox="1"/>
          <p:nvPr/>
        </p:nvSpPr>
        <p:spPr>
          <a:xfrm>
            <a:off x="228600" y="1524000"/>
            <a:ext cx="5410200" cy="707886"/>
          </a:xfrm>
          <a:prstGeom prst="rect">
            <a:avLst/>
          </a:prstGeom>
          <a:noFill/>
        </p:spPr>
        <p:txBody>
          <a:bodyPr wrap="square" rtlCol="0">
            <a:spAutoFit/>
          </a:bodyPr>
          <a:lstStyle/>
          <a:p>
            <a:r>
              <a:rPr lang="en-US" sz="2000" dirty="0" smtClean="0"/>
              <a:t>CMIP5 whole-</a:t>
            </a:r>
            <a:r>
              <a:rPr lang="en-US" sz="2000" dirty="0" err="1" smtClean="0"/>
              <a:t>gridcell</a:t>
            </a:r>
            <a:r>
              <a:rPr lang="en-US" sz="2000" dirty="0" smtClean="0"/>
              <a:t> LAI vs. MODIS LAI for just wetland</a:t>
            </a:r>
            <a:endParaRPr lang="en-US" sz="2000" dirty="0"/>
          </a:p>
        </p:txBody>
      </p:sp>
    </p:spTree>
    <p:extLst>
      <p:ext uri="{BB962C8B-B14F-4D97-AF65-F5344CB8AC3E}">
        <p14:creationId xmlns:p14="http://schemas.microsoft.com/office/powerpoint/2010/main" val="296756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Simulations – Handling of Microbial Response</a:t>
            </a:r>
            <a:endParaRPr lang="en-US" dirty="0"/>
          </a:p>
        </p:txBody>
      </p:sp>
      <p:sp>
        <p:nvSpPr>
          <p:cNvPr id="3" name="Content Placeholder 2"/>
          <p:cNvSpPr>
            <a:spLocks noGrp="1"/>
          </p:cNvSpPr>
          <p:nvPr>
            <p:ph idx="1"/>
          </p:nvPr>
        </p:nvSpPr>
        <p:spPr/>
        <p:txBody>
          <a:bodyPr/>
          <a:lstStyle/>
          <a:p>
            <a:r>
              <a:rPr lang="en-US" dirty="0" smtClean="0"/>
              <a:t>Acclimatization: </a:t>
            </a:r>
            <a:r>
              <a:rPr lang="en-US" dirty="0" err="1" smtClean="0"/>
              <a:t>Tmean</a:t>
            </a:r>
            <a:r>
              <a:rPr lang="en-US" dirty="0" smtClean="0"/>
              <a:t> = 10-year moving average soil temperature</a:t>
            </a:r>
          </a:p>
        </p:txBody>
      </p:sp>
      <p:sp>
        <p:nvSpPr>
          <p:cNvPr id="4" name="Slide Number Placeholder 3"/>
          <p:cNvSpPr>
            <a:spLocks noGrp="1"/>
          </p:cNvSpPr>
          <p:nvPr>
            <p:ph type="sldNum" sz="quarter" idx="12"/>
          </p:nvPr>
        </p:nvSpPr>
        <p:spPr/>
        <p:txBody>
          <a:bodyPr/>
          <a:lstStyle/>
          <a:p>
            <a:pPr>
              <a:defRPr/>
            </a:pPr>
            <a:fld id="{A6E2A894-EA82-48C6-B5BC-68F7A66763C7}" type="slidenum">
              <a:rPr lang="en-US" smtClean="0"/>
              <a:pPr>
                <a:defRPr/>
              </a:pPr>
              <a:t>12</a:t>
            </a:fld>
            <a:endParaRPr lang="en-US"/>
          </a:p>
        </p:txBody>
      </p:sp>
    </p:spTree>
    <p:extLst>
      <p:ext uri="{BB962C8B-B14F-4D97-AF65-F5344CB8AC3E}">
        <p14:creationId xmlns:p14="http://schemas.microsoft.com/office/powerpoint/2010/main" val="44700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Simulations – Handling of Species Abundances</a:t>
            </a:r>
            <a:endParaRPr lang="en-US" dirty="0"/>
          </a:p>
        </p:txBody>
      </p:sp>
      <p:sp>
        <p:nvSpPr>
          <p:cNvPr id="3" name="Content Placeholder 2"/>
          <p:cNvSpPr>
            <a:spLocks noGrp="1"/>
          </p:cNvSpPr>
          <p:nvPr>
            <p:ph idx="1"/>
          </p:nvPr>
        </p:nvSpPr>
        <p:spPr/>
        <p:txBody>
          <a:bodyPr>
            <a:normAutofit fontScale="92500"/>
          </a:bodyPr>
          <a:lstStyle/>
          <a:p>
            <a:r>
              <a:rPr lang="en-US" dirty="0" smtClean="0"/>
              <a:t>Link current sedge and tree fractions to mean June-July-August water table position</a:t>
            </a:r>
          </a:p>
          <a:p>
            <a:r>
              <a:rPr lang="en-US" dirty="0" smtClean="0"/>
              <a:t>As spatial mean water table position changes, areas of dominance of these species will change</a:t>
            </a:r>
          </a:p>
          <a:p>
            <a:r>
              <a:rPr lang="en-US" dirty="0" smtClean="0"/>
              <a:t>Apply different CH4 parameters to sedge, non-sedge area fractions:</a:t>
            </a:r>
          </a:p>
          <a:p>
            <a:pPr lvl="1"/>
            <a:r>
              <a:rPr lang="en-US" dirty="0" smtClean="0"/>
              <a:t>Sedge: higher plant-aided transport, lower Q10</a:t>
            </a:r>
          </a:p>
          <a:p>
            <a:pPr lvl="1"/>
            <a:r>
              <a:rPr lang="en-US" dirty="0" smtClean="0"/>
              <a:t>Non-sedge: lower plant-aided transport, higher Q10</a:t>
            </a:r>
          </a:p>
          <a:p>
            <a:r>
              <a:rPr lang="en-US" dirty="0" smtClean="0"/>
              <a:t>These simulations are in progress…</a:t>
            </a:r>
          </a:p>
          <a:p>
            <a:endParaRPr lang="en-US" dirty="0"/>
          </a:p>
        </p:txBody>
      </p:sp>
    </p:spTree>
    <p:extLst>
      <p:ext uri="{BB962C8B-B14F-4D97-AF65-F5344CB8AC3E}">
        <p14:creationId xmlns:p14="http://schemas.microsoft.com/office/powerpoint/2010/main" val="1957762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dirty="0" smtClean="0"/>
              <a:t>Simulations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68154547"/>
              </p:ext>
            </p:extLst>
          </p:nvPr>
        </p:nvGraphicFramePr>
        <p:xfrm>
          <a:off x="457200" y="762000"/>
          <a:ext cx="8229600" cy="3307080"/>
        </p:xfrm>
        <a:graphic>
          <a:graphicData uri="http://schemas.openxmlformats.org/drawingml/2006/table">
            <a:tbl>
              <a:tblPr firstRow="1" bandRow="1">
                <a:tableStyleId>{5C22544A-7EE6-4342-B048-85BDC9FD1C3A}</a:tableStyleId>
              </a:tblPr>
              <a:tblGrid>
                <a:gridCol w="2514600"/>
                <a:gridCol w="777240"/>
                <a:gridCol w="1645920"/>
                <a:gridCol w="1645920"/>
                <a:gridCol w="1645920"/>
              </a:tblGrid>
              <a:tr h="370840">
                <a:tc>
                  <a:txBody>
                    <a:bodyPr/>
                    <a:lstStyle/>
                    <a:p>
                      <a:r>
                        <a:rPr lang="en-US" dirty="0" smtClean="0"/>
                        <a:t>Simulation</a:t>
                      </a:r>
                      <a:endParaRPr lang="en-US" dirty="0"/>
                    </a:p>
                  </a:txBody>
                  <a:tcPr/>
                </a:tc>
                <a:tc>
                  <a:txBody>
                    <a:bodyPr/>
                    <a:lstStyle/>
                    <a:p>
                      <a:r>
                        <a:rPr lang="en-US" dirty="0" smtClean="0"/>
                        <a:t>N</a:t>
                      </a:r>
                      <a:endParaRPr lang="en-US" dirty="0"/>
                    </a:p>
                  </a:txBody>
                  <a:tcPr/>
                </a:tc>
                <a:tc>
                  <a:txBody>
                    <a:bodyPr/>
                    <a:lstStyle/>
                    <a:p>
                      <a:r>
                        <a:rPr lang="en-US" dirty="0" smtClean="0"/>
                        <a:t>Climate (T,P)</a:t>
                      </a:r>
                      <a:endParaRPr lang="en-US" dirty="0"/>
                    </a:p>
                  </a:txBody>
                  <a:tcPr/>
                </a:tc>
                <a:tc>
                  <a:txBody>
                    <a:bodyPr/>
                    <a:lstStyle/>
                    <a:p>
                      <a:r>
                        <a:rPr lang="en-US" dirty="0" smtClean="0"/>
                        <a:t>Soil</a:t>
                      </a:r>
                      <a:r>
                        <a:rPr lang="en-US" baseline="0" dirty="0" smtClean="0"/>
                        <a:t> Moisture</a:t>
                      </a:r>
                      <a:endParaRPr lang="en-US" dirty="0"/>
                    </a:p>
                  </a:txBody>
                  <a:tcPr/>
                </a:tc>
                <a:tc>
                  <a:txBody>
                    <a:bodyPr/>
                    <a:lstStyle/>
                    <a:p>
                      <a:r>
                        <a:rPr lang="en-US" dirty="0" smtClean="0"/>
                        <a:t>LAI</a:t>
                      </a:r>
                      <a:endParaRPr lang="en-US" dirty="0"/>
                    </a:p>
                  </a:txBody>
                  <a:tcPr/>
                </a:tc>
              </a:tr>
              <a:tr h="370840">
                <a:tc>
                  <a:txBody>
                    <a:bodyPr/>
                    <a:lstStyle/>
                    <a:p>
                      <a:r>
                        <a:rPr lang="en-US" dirty="0" smtClean="0"/>
                        <a:t>Historical</a:t>
                      </a:r>
                      <a:endParaRPr lang="en-US" dirty="0"/>
                    </a:p>
                  </a:txBody>
                  <a:tcPr/>
                </a:tc>
                <a:tc>
                  <a:txBody>
                    <a:bodyPr/>
                    <a:lstStyle/>
                    <a:p>
                      <a:r>
                        <a:rPr lang="en-US" dirty="0" smtClean="0"/>
                        <a:t>1</a:t>
                      </a:r>
                      <a:endParaRPr lang="en-US" dirty="0"/>
                    </a:p>
                  </a:txBody>
                  <a:tcPr/>
                </a:tc>
                <a:tc>
                  <a:txBody>
                    <a:bodyPr/>
                    <a:lstStyle/>
                    <a:p>
                      <a:r>
                        <a:rPr lang="en-US" dirty="0" smtClean="0"/>
                        <a:t>Adam</a:t>
                      </a:r>
                      <a:r>
                        <a:rPr lang="en-US" baseline="0" dirty="0" smtClean="0"/>
                        <a:t> et al. (2006)</a:t>
                      </a:r>
                      <a:endParaRPr lang="en-US" dirty="0"/>
                    </a:p>
                  </a:txBody>
                  <a:tcPr/>
                </a:tc>
                <a:tc>
                  <a:txBody>
                    <a:bodyPr/>
                    <a:lstStyle/>
                    <a:p>
                      <a:r>
                        <a:rPr lang="en-US" dirty="0" smtClean="0"/>
                        <a:t>Prognostic</a:t>
                      </a:r>
                      <a:endParaRPr lang="en-US" dirty="0"/>
                    </a:p>
                  </a:txBody>
                  <a:tcPr/>
                </a:tc>
                <a:tc>
                  <a:txBody>
                    <a:bodyPr/>
                    <a:lstStyle/>
                    <a:p>
                      <a:r>
                        <a:rPr lang="en-US" dirty="0" smtClean="0"/>
                        <a:t>MODIS (</a:t>
                      </a:r>
                      <a:r>
                        <a:rPr lang="en-US" dirty="0" err="1" smtClean="0"/>
                        <a:t>Myneni</a:t>
                      </a:r>
                      <a:r>
                        <a:rPr lang="en-US" dirty="0" smtClean="0"/>
                        <a:t> et al., 2002)</a:t>
                      </a:r>
                      <a:endParaRPr lang="en-US" dirty="0"/>
                    </a:p>
                  </a:txBody>
                  <a:tcPr/>
                </a:tc>
              </a:tr>
              <a:tr h="370840">
                <a:tc>
                  <a:txBody>
                    <a:bodyPr/>
                    <a:lstStyle/>
                    <a:p>
                      <a:r>
                        <a:rPr lang="en-US" dirty="0" err="1" smtClean="0"/>
                        <a:t>Warming+Drying+LAI</a:t>
                      </a:r>
                      <a:endParaRPr lang="en-US" dirty="0"/>
                    </a:p>
                  </a:txBody>
                  <a:tcPr/>
                </a:tc>
                <a:tc>
                  <a:txBody>
                    <a:bodyPr/>
                    <a:lstStyle/>
                    <a:p>
                      <a:r>
                        <a:rPr lang="en-US" dirty="0" smtClean="0"/>
                        <a:t>32</a:t>
                      </a:r>
                      <a:endParaRPr lang="en-US" dirty="0"/>
                    </a:p>
                  </a:txBody>
                  <a:tcPr/>
                </a:tc>
                <a:tc>
                  <a:txBody>
                    <a:bodyPr/>
                    <a:lstStyle/>
                    <a:p>
                      <a:r>
                        <a:rPr lang="en-US" dirty="0" smtClean="0"/>
                        <a:t>CMIP5</a:t>
                      </a:r>
                      <a:endParaRPr lang="en-US" dirty="0"/>
                    </a:p>
                  </a:txBody>
                  <a:tcPr/>
                </a:tc>
                <a:tc>
                  <a:txBody>
                    <a:bodyPr/>
                    <a:lstStyle/>
                    <a:p>
                      <a:r>
                        <a:rPr lang="en-US" dirty="0" smtClean="0"/>
                        <a:t>Prognostic</a:t>
                      </a:r>
                      <a:endParaRPr lang="en-US" dirty="0"/>
                    </a:p>
                  </a:txBody>
                  <a:tcPr/>
                </a:tc>
                <a:tc>
                  <a:txBody>
                    <a:bodyPr/>
                    <a:lstStyle/>
                    <a:p>
                      <a:r>
                        <a:rPr lang="en-US" dirty="0" smtClean="0"/>
                        <a:t>CMIP5</a:t>
                      </a:r>
                      <a:endParaRPr lang="en-US" dirty="0"/>
                    </a:p>
                  </a:txBody>
                  <a:tcPr/>
                </a:tc>
              </a:tr>
              <a:tr h="370840">
                <a:tc>
                  <a:txBody>
                    <a:bodyPr/>
                    <a:lstStyle/>
                    <a:p>
                      <a:r>
                        <a:rPr lang="en-US" dirty="0" err="1" smtClean="0"/>
                        <a:t>Warming+Drying</a:t>
                      </a:r>
                      <a:endParaRPr lang="en-US" dirty="0"/>
                    </a:p>
                  </a:txBody>
                  <a:tcPr/>
                </a:tc>
                <a:tc>
                  <a:txBody>
                    <a:bodyPr/>
                    <a:lstStyle/>
                    <a:p>
                      <a:r>
                        <a:rPr lang="en-US" dirty="0" smtClean="0"/>
                        <a:t>32</a:t>
                      </a:r>
                      <a:endParaRPr lang="en-US" dirty="0"/>
                    </a:p>
                  </a:txBody>
                  <a:tcPr/>
                </a:tc>
                <a:tc>
                  <a:txBody>
                    <a:bodyPr/>
                    <a:lstStyle/>
                    <a:p>
                      <a:r>
                        <a:rPr lang="en-US" dirty="0" smtClean="0"/>
                        <a:t>CMIP5</a:t>
                      </a:r>
                      <a:endParaRPr lang="en-US" dirty="0"/>
                    </a:p>
                  </a:txBody>
                  <a:tcPr/>
                </a:tc>
                <a:tc>
                  <a:txBody>
                    <a:bodyPr/>
                    <a:lstStyle/>
                    <a:p>
                      <a:r>
                        <a:rPr lang="en-US" dirty="0" smtClean="0"/>
                        <a:t>Prognostic</a:t>
                      </a:r>
                      <a:endParaRPr lang="en-US" dirty="0"/>
                    </a:p>
                  </a:txBody>
                  <a:tcPr/>
                </a:tc>
                <a:tc>
                  <a:txBody>
                    <a:bodyPr/>
                    <a:lstStyle/>
                    <a:p>
                      <a:r>
                        <a:rPr lang="en-US" dirty="0" smtClean="0"/>
                        <a:t>MODIS</a:t>
                      </a:r>
                      <a:endParaRPr lang="en-US" dirty="0"/>
                    </a:p>
                  </a:txBody>
                  <a:tcPr/>
                </a:tc>
              </a:tr>
              <a:tr h="370840">
                <a:tc>
                  <a:txBody>
                    <a:bodyPr/>
                    <a:lstStyle/>
                    <a:p>
                      <a:r>
                        <a:rPr lang="en-US" dirty="0" err="1" smtClean="0"/>
                        <a:t>Warming+LAI</a:t>
                      </a:r>
                      <a:endParaRPr lang="en-US" dirty="0"/>
                    </a:p>
                  </a:txBody>
                  <a:tcPr/>
                </a:tc>
                <a:tc>
                  <a:txBody>
                    <a:bodyPr/>
                    <a:lstStyle/>
                    <a:p>
                      <a:r>
                        <a:rPr lang="en-US" dirty="0" smtClean="0"/>
                        <a:t>1</a:t>
                      </a:r>
                      <a:endParaRPr lang="en-US" dirty="0"/>
                    </a:p>
                  </a:txBody>
                  <a:tcPr/>
                </a:tc>
                <a:tc>
                  <a:txBody>
                    <a:bodyPr/>
                    <a:lstStyle/>
                    <a:p>
                      <a:r>
                        <a:rPr lang="en-US" dirty="0" smtClean="0"/>
                        <a:t>CMIP5 </a:t>
                      </a:r>
                      <a:r>
                        <a:rPr lang="en-US" dirty="0" err="1" smtClean="0"/>
                        <a:t>EnsMean</a:t>
                      </a:r>
                      <a:endParaRPr lang="en-US" dirty="0"/>
                    </a:p>
                  </a:txBody>
                  <a:tcPr/>
                </a:tc>
                <a:tc>
                  <a:txBody>
                    <a:bodyPr/>
                    <a:lstStyle/>
                    <a:p>
                      <a:r>
                        <a:rPr lang="en-US" dirty="0" smtClean="0"/>
                        <a:t>Prescribed</a:t>
                      </a:r>
                      <a:endParaRPr lang="en-US" dirty="0"/>
                    </a:p>
                  </a:txBody>
                  <a:tcPr/>
                </a:tc>
                <a:tc>
                  <a:txBody>
                    <a:bodyPr/>
                    <a:lstStyle/>
                    <a:p>
                      <a:r>
                        <a:rPr lang="en-US" dirty="0" smtClean="0"/>
                        <a:t>CMIP5</a:t>
                      </a:r>
                      <a:endParaRPr lang="en-US" dirty="0"/>
                    </a:p>
                  </a:txBody>
                  <a:tcPr/>
                </a:tc>
              </a:tr>
              <a:tr h="370840">
                <a:tc>
                  <a:txBody>
                    <a:bodyPr/>
                    <a:lstStyle/>
                    <a:p>
                      <a:r>
                        <a:rPr lang="en-US" dirty="0" smtClean="0"/>
                        <a:t>Warming</a:t>
                      </a:r>
                      <a:endParaRPr lang="en-US" dirty="0"/>
                    </a:p>
                  </a:txBody>
                  <a:tcPr/>
                </a:tc>
                <a:tc>
                  <a:txBody>
                    <a:bodyPr/>
                    <a:lstStyle/>
                    <a:p>
                      <a:r>
                        <a:rPr lang="en-US" dirty="0" smtClean="0"/>
                        <a:t>1</a:t>
                      </a:r>
                      <a:endParaRPr lang="en-US" dirty="0"/>
                    </a:p>
                  </a:txBody>
                  <a:tcPr/>
                </a:tc>
                <a:tc>
                  <a:txBody>
                    <a:bodyPr/>
                    <a:lstStyle/>
                    <a:p>
                      <a:r>
                        <a:rPr lang="en-US" dirty="0" smtClean="0"/>
                        <a:t>CMIP5 </a:t>
                      </a:r>
                      <a:r>
                        <a:rPr lang="en-US" dirty="0" err="1" smtClean="0"/>
                        <a:t>EnsMean</a:t>
                      </a:r>
                      <a:endParaRPr lang="en-US" dirty="0"/>
                    </a:p>
                  </a:txBody>
                  <a:tcPr/>
                </a:tc>
                <a:tc>
                  <a:txBody>
                    <a:bodyPr/>
                    <a:lstStyle/>
                    <a:p>
                      <a:r>
                        <a:rPr lang="en-US" dirty="0" smtClean="0"/>
                        <a:t>Prescribed</a:t>
                      </a:r>
                      <a:endParaRPr lang="en-US" dirty="0"/>
                    </a:p>
                  </a:txBody>
                  <a:tcPr/>
                </a:tc>
                <a:tc>
                  <a:txBody>
                    <a:bodyPr/>
                    <a:lstStyle/>
                    <a:p>
                      <a:r>
                        <a:rPr lang="en-US" dirty="0" smtClean="0"/>
                        <a:t>MODIS</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A6E2A894-EA82-48C6-B5BC-68F7A66763C7}" type="slidenum">
              <a:rPr lang="en-US" smtClean="0"/>
              <a:pPr>
                <a:defRPr/>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55470727"/>
              </p:ext>
            </p:extLst>
          </p:nvPr>
        </p:nvGraphicFramePr>
        <p:xfrm>
          <a:off x="2286000" y="4605010"/>
          <a:ext cx="4064000" cy="1112520"/>
        </p:xfrm>
        <a:graphic>
          <a:graphicData uri="http://schemas.openxmlformats.org/drawingml/2006/table">
            <a:tbl>
              <a:tblPr firstRow="1" bandRow="1">
                <a:tableStyleId>{5C22544A-7EE6-4342-B048-85BDC9FD1C3A}</a:tableStyleId>
              </a:tblPr>
              <a:tblGrid>
                <a:gridCol w="2032000"/>
                <a:gridCol w="2032000"/>
              </a:tblGrid>
              <a:tr h="370840">
                <a:tc>
                  <a:txBody>
                    <a:bodyPr/>
                    <a:lstStyle/>
                    <a:p>
                      <a:r>
                        <a:rPr lang="en-US" dirty="0" smtClean="0"/>
                        <a:t>Case</a:t>
                      </a:r>
                      <a:endParaRPr lang="en-US" dirty="0"/>
                    </a:p>
                  </a:txBody>
                  <a:tcPr/>
                </a:tc>
                <a:tc>
                  <a:txBody>
                    <a:bodyPr/>
                    <a:lstStyle/>
                    <a:p>
                      <a:r>
                        <a:rPr lang="en-US" dirty="0" smtClean="0"/>
                        <a:t>Acclimatization</a:t>
                      </a:r>
                      <a:endParaRPr lang="en-US" dirty="0"/>
                    </a:p>
                  </a:txBody>
                  <a:tcPr/>
                </a:tc>
              </a:tr>
              <a:tr h="370840">
                <a:tc>
                  <a:txBody>
                    <a:bodyPr/>
                    <a:lstStyle/>
                    <a:p>
                      <a:r>
                        <a:rPr lang="en-US" dirty="0" err="1" smtClean="0"/>
                        <a:t>NoAcc</a:t>
                      </a:r>
                      <a:endParaRPr lang="en-US" dirty="0"/>
                    </a:p>
                  </a:txBody>
                  <a:tcPr/>
                </a:tc>
                <a:tc>
                  <a:txBody>
                    <a:bodyPr/>
                    <a:lstStyle/>
                    <a:p>
                      <a:r>
                        <a:rPr lang="en-US" dirty="0" smtClean="0"/>
                        <a:t>No</a:t>
                      </a:r>
                      <a:endParaRPr lang="en-US" dirty="0"/>
                    </a:p>
                  </a:txBody>
                  <a:tcPr/>
                </a:tc>
              </a:tr>
              <a:tr h="370840">
                <a:tc>
                  <a:txBody>
                    <a:bodyPr/>
                    <a:lstStyle/>
                    <a:p>
                      <a:r>
                        <a:rPr lang="en-US" dirty="0" err="1" smtClean="0"/>
                        <a:t>Acc</a:t>
                      </a:r>
                      <a:endParaRPr lang="en-US" dirty="0"/>
                    </a:p>
                  </a:txBody>
                  <a:tcPr/>
                </a:tc>
                <a:tc>
                  <a:txBody>
                    <a:bodyPr/>
                    <a:lstStyle/>
                    <a:p>
                      <a:r>
                        <a:rPr lang="en-US" dirty="0" smtClean="0"/>
                        <a:t>Yes</a:t>
                      </a:r>
                      <a:endParaRPr lang="en-US" dirty="0"/>
                    </a:p>
                  </a:txBody>
                  <a:tcPr/>
                </a:tc>
              </a:tr>
            </a:tbl>
          </a:graphicData>
        </a:graphic>
      </p:graphicFrame>
      <p:sp>
        <p:nvSpPr>
          <p:cNvPr id="7" name="TextBox 6"/>
          <p:cNvSpPr txBox="1"/>
          <p:nvPr/>
        </p:nvSpPr>
        <p:spPr>
          <a:xfrm>
            <a:off x="2362200" y="4114800"/>
            <a:ext cx="4464684" cy="523220"/>
          </a:xfrm>
          <a:prstGeom prst="rect">
            <a:avLst/>
          </a:prstGeom>
          <a:noFill/>
        </p:spPr>
        <p:txBody>
          <a:bodyPr wrap="none" rtlCol="0">
            <a:spAutoFit/>
          </a:bodyPr>
          <a:lstStyle/>
          <a:p>
            <a:r>
              <a:rPr lang="en-US" sz="2800" dirty="0" smtClean="0"/>
              <a:t>Microbial Response Cases</a:t>
            </a:r>
            <a:endParaRPr lang="en-US" sz="2800" dirty="0"/>
          </a:p>
        </p:txBody>
      </p:sp>
      <p:sp>
        <p:nvSpPr>
          <p:cNvPr id="8" name="TextBox 7"/>
          <p:cNvSpPr txBox="1"/>
          <p:nvPr/>
        </p:nvSpPr>
        <p:spPr>
          <a:xfrm>
            <a:off x="898080" y="5715000"/>
            <a:ext cx="7255320" cy="523220"/>
          </a:xfrm>
          <a:prstGeom prst="rect">
            <a:avLst/>
          </a:prstGeom>
          <a:noFill/>
        </p:spPr>
        <p:txBody>
          <a:bodyPr wrap="none" rtlCol="0">
            <a:spAutoFit/>
          </a:bodyPr>
          <a:lstStyle/>
          <a:p>
            <a:r>
              <a:rPr lang="en-US" sz="2800" dirty="0" smtClean="0"/>
              <a:t>Changes in Species Abundances Not Yet Finished</a:t>
            </a:r>
            <a:endParaRPr lang="en-US" sz="2800" dirty="0"/>
          </a:p>
        </p:txBody>
      </p:sp>
    </p:spTree>
    <p:extLst>
      <p:ext uri="{BB962C8B-B14F-4D97-AF65-F5344CB8AC3E}">
        <p14:creationId xmlns:p14="http://schemas.microsoft.com/office/powerpoint/2010/main" val="851239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Effects of Warming, Drying, LAI, Acclimatization, 2071-2100</a:t>
            </a:r>
            <a:endParaRPr lang="en-US" dirty="0"/>
          </a:p>
        </p:txBody>
      </p:sp>
      <p:sp>
        <p:nvSpPr>
          <p:cNvPr id="3" name="Content Placeholder 2"/>
          <p:cNvSpPr>
            <a:spLocks noGrp="1"/>
          </p:cNvSpPr>
          <p:nvPr>
            <p:ph idx="1"/>
          </p:nvPr>
        </p:nvSpPr>
        <p:spPr>
          <a:xfrm>
            <a:off x="4349235" y="1600200"/>
            <a:ext cx="4794765" cy="5029200"/>
          </a:xfrm>
        </p:spPr>
        <p:txBody>
          <a:bodyPr>
            <a:normAutofit fontScale="70000" lnSpcReduction="20000"/>
          </a:bodyPr>
          <a:lstStyle/>
          <a:p>
            <a:r>
              <a:rPr lang="en-US" dirty="0"/>
              <a:t>Without acclimatization:</a:t>
            </a:r>
          </a:p>
          <a:p>
            <a:pPr lvl="1"/>
            <a:r>
              <a:rPr lang="en-US" dirty="0"/>
              <a:t>Warming effect on metabolic </a:t>
            </a:r>
            <a:r>
              <a:rPr lang="en-US" dirty="0" smtClean="0"/>
              <a:t>rates (blue) </a:t>
            </a:r>
            <a:r>
              <a:rPr lang="en-US" dirty="0"/>
              <a:t>causes CH4 emissions to more than double, in both the South and North halves of the domain</a:t>
            </a:r>
          </a:p>
          <a:p>
            <a:pPr lvl="1"/>
            <a:r>
              <a:rPr lang="en-US" dirty="0"/>
              <a:t>Drying of soils due to warming </a:t>
            </a:r>
            <a:r>
              <a:rPr lang="en-US" dirty="0" smtClean="0"/>
              <a:t>(yellow) and </a:t>
            </a:r>
            <a:r>
              <a:rPr lang="en-US" dirty="0"/>
              <a:t>increased </a:t>
            </a:r>
            <a:r>
              <a:rPr lang="en-US" dirty="0" smtClean="0"/>
              <a:t>LAI (red) </a:t>
            </a:r>
            <a:r>
              <a:rPr lang="en-US" dirty="0"/>
              <a:t>cuts the increase of emissions in half, in the South only</a:t>
            </a:r>
          </a:p>
          <a:p>
            <a:pPr lvl="1"/>
            <a:r>
              <a:rPr lang="en-US" dirty="0" smtClean="0"/>
              <a:t>LAI’s contribution of more carbon (green) causes only minor increases in CH4</a:t>
            </a:r>
          </a:p>
          <a:p>
            <a:r>
              <a:rPr lang="en-US" dirty="0" smtClean="0"/>
              <a:t>With acclimatization:</a:t>
            </a:r>
          </a:p>
          <a:p>
            <a:pPr lvl="1"/>
            <a:r>
              <a:rPr lang="en-US" dirty="0" smtClean="0"/>
              <a:t>Warming effect on metabolic rates (blue) nearly disappears</a:t>
            </a:r>
          </a:p>
          <a:p>
            <a:pPr lvl="1"/>
            <a:r>
              <a:rPr lang="en-US" dirty="0" smtClean="0"/>
              <a:t>End-of-century CH4 falls to 20% lower than present in South, cancelling out increases in North</a:t>
            </a:r>
          </a:p>
          <a:p>
            <a:endParaRPr lang="en-US" dirty="0"/>
          </a:p>
        </p:txBody>
      </p:sp>
      <p:sp>
        <p:nvSpPr>
          <p:cNvPr id="4" name="Slide Number Placeholder 3"/>
          <p:cNvSpPr>
            <a:spLocks noGrp="1"/>
          </p:cNvSpPr>
          <p:nvPr>
            <p:ph type="sldNum" sz="quarter" idx="12"/>
          </p:nvPr>
        </p:nvSpPr>
        <p:spPr/>
        <p:txBody>
          <a:bodyPr/>
          <a:lstStyle/>
          <a:p>
            <a:pPr>
              <a:defRPr/>
            </a:pPr>
            <a:fld id="{A6E2A894-EA82-48C6-B5BC-68F7A66763C7}" type="slidenum">
              <a:rPr lang="en-US" smtClean="0"/>
              <a:pPr>
                <a:defRPr/>
              </a:pPr>
              <a:t>15</a:t>
            </a:fld>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78109"/>
            <a:ext cx="3511035" cy="129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00200"/>
            <a:ext cx="4044435" cy="39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593717" y="1752600"/>
            <a:ext cx="759083"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65117" y="3657600"/>
            <a:ext cx="759083"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06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Likely Effects of Vegetation Change</a:t>
            </a:r>
            <a:endParaRPr lang="en-US" dirty="0"/>
          </a:p>
        </p:txBody>
      </p:sp>
      <p:sp>
        <p:nvSpPr>
          <p:cNvPr id="3" name="Content Placeholder 2"/>
          <p:cNvSpPr>
            <a:spLocks noGrp="1"/>
          </p:cNvSpPr>
          <p:nvPr>
            <p:ph idx="1"/>
          </p:nvPr>
        </p:nvSpPr>
        <p:spPr/>
        <p:txBody>
          <a:bodyPr/>
          <a:lstStyle/>
          <a:p>
            <a:pPr marL="118872" indent="0">
              <a:buNone/>
            </a:pPr>
            <a:r>
              <a:rPr lang="en-US" dirty="0" smtClean="0"/>
              <a:t>Simulations in progress, but…</a:t>
            </a:r>
          </a:p>
          <a:p>
            <a:r>
              <a:rPr lang="en-US" dirty="0" smtClean="0"/>
              <a:t>Sedge coverage will likely decline in South as water tables fall</a:t>
            </a:r>
          </a:p>
          <a:p>
            <a:r>
              <a:rPr lang="en-US" dirty="0" smtClean="0"/>
              <a:t>This will lower CH4 emissions further</a:t>
            </a:r>
          </a:p>
          <a:p>
            <a:r>
              <a:rPr lang="en-US" dirty="0" smtClean="0"/>
              <a:t>Relative size of this effect unknown</a:t>
            </a:r>
          </a:p>
          <a:p>
            <a:r>
              <a:rPr lang="en-US" dirty="0" err="1"/>
              <a:t>Thermokarst</a:t>
            </a:r>
            <a:r>
              <a:rPr lang="en-US" dirty="0"/>
              <a:t> not accounted for; might initially cause increase in wet depressions (sedge habitat</a:t>
            </a:r>
            <a:r>
              <a:rPr lang="en-US" dirty="0" smtClean="0"/>
              <a:t>) followed by decrease</a:t>
            </a:r>
            <a:endParaRPr lang="en-US" dirty="0"/>
          </a:p>
        </p:txBody>
      </p:sp>
      <p:sp>
        <p:nvSpPr>
          <p:cNvPr id="4" name="Slide Number Placeholder 3"/>
          <p:cNvSpPr>
            <a:spLocks noGrp="1"/>
          </p:cNvSpPr>
          <p:nvPr>
            <p:ph type="sldNum" sz="quarter" idx="12"/>
          </p:nvPr>
        </p:nvSpPr>
        <p:spPr/>
        <p:txBody>
          <a:bodyPr/>
          <a:lstStyle/>
          <a:p>
            <a:fld id="{3C1E7977-EE50-4BF3-AE6A-540756A0584B}" type="slidenum">
              <a:rPr lang="en-US" smtClean="0"/>
              <a:t>16</a:t>
            </a:fld>
            <a:endParaRPr lang="en-US"/>
          </a:p>
        </p:txBody>
      </p:sp>
    </p:spTree>
    <p:extLst>
      <p:ext uri="{BB962C8B-B14F-4D97-AF65-F5344CB8AC3E}">
        <p14:creationId xmlns:p14="http://schemas.microsoft.com/office/powerpoint/2010/main" val="38106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Warming effect on metabolic rates is the largest of the effects we considered: causes more than doubling of emissions by 2100</a:t>
            </a:r>
          </a:p>
          <a:p>
            <a:r>
              <a:rPr lang="en-US" dirty="0" smtClean="0"/>
              <a:t>Microbial acclimatization can nearly eliminate these increases</a:t>
            </a:r>
          </a:p>
          <a:p>
            <a:r>
              <a:rPr lang="en-US" dirty="0" smtClean="0"/>
              <a:t>Drying effects are smaller than warming effect and concentrated in the South, which is relatively water-limited</a:t>
            </a:r>
          </a:p>
          <a:p>
            <a:r>
              <a:rPr lang="en-US" dirty="0" smtClean="0"/>
              <a:t>Effects of drying on sedge abundances not yet known but likely will cause further decrease in CH4</a:t>
            </a:r>
          </a:p>
        </p:txBody>
      </p:sp>
      <p:sp>
        <p:nvSpPr>
          <p:cNvPr id="4" name="Slide Number Placeholder 3"/>
          <p:cNvSpPr>
            <a:spLocks noGrp="1"/>
          </p:cNvSpPr>
          <p:nvPr>
            <p:ph type="sldNum" sz="quarter" idx="12"/>
          </p:nvPr>
        </p:nvSpPr>
        <p:spPr/>
        <p:txBody>
          <a:bodyPr/>
          <a:lstStyle/>
          <a:p>
            <a:fld id="{3C1E7977-EE50-4BF3-AE6A-540756A0584B}" type="slidenum">
              <a:rPr lang="en-US" smtClean="0"/>
              <a:t>17</a:t>
            </a:fld>
            <a:endParaRPr lang="en-US"/>
          </a:p>
        </p:txBody>
      </p:sp>
    </p:spTree>
    <p:extLst>
      <p:ext uri="{BB962C8B-B14F-4D97-AF65-F5344CB8AC3E}">
        <p14:creationId xmlns:p14="http://schemas.microsoft.com/office/powerpoint/2010/main" val="4050371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a:bodyPr>
          <a:lstStyle/>
          <a:p>
            <a:r>
              <a:rPr lang="en-US" dirty="0" smtClean="0"/>
              <a:t>T. Bohn was supported by NSF SEES Grant </a:t>
            </a:r>
            <a:r>
              <a:rPr lang="de-DE" dirty="0" smtClean="0"/>
              <a:t>1216037</a:t>
            </a:r>
          </a:p>
          <a:p>
            <a:r>
              <a:rPr lang="de-DE" dirty="0" smtClean="0"/>
              <a:t>Northern Eurasia Earth Science Partnership Initiative (NEESPI)</a:t>
            </a:r>
          </a:p>
          <a:p>
            <a:endParaRPr lang="en-US" dirty="0"/>
          </a:p>
        </p:txBody>
      </p:sp>
      <p:sp>
        <p:nvSpPr>
          <p:cNvPr id="4" name="Slide Number Placeholder 3"/>
          <p:cNvSpPr>
            <a:spLocks noGrp="1"/>
          </p:cNvSpPr>
          <p:nvPr>
            <p:ph type="sldNum" sz="quarter" idx="12"/>
          </p:nvPr>
        </p:nvSpPr>
        <p:spPr/>
        <p:txBody>
          <a:bodyPr/>
          <a:lstStyle/>
          <a:p>
            <a:fld id="{3C1E7977-EE50-4BF3-AE6A-540756A0584B}" type="slidenum">
              <a:rPr lang="en-US" smtClean="0"/>
              <a:t>18</a:t>
            </a:fld>
            <a:endParaRPr lang="en-US"/>
          </a:p>
        </p:txBody>
      </p:sp>
    </p:spTree>
    <p:extLst>
      <p:ext uri="{BB962C8B-B14F-4D97-AF65-F5344CB8AC3E}">
        <p14:creationId xmlns:p14="http://schemas.microsoft.com/office/powerpoint/2010/main" val="4053993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C63B1E8-3973-4E27-A02D-EF9BDF9F3061}" type="slidenum">
              <a:rPr lang="en-US"/>
              <a:pPr eaLnBrk="1" hangingPunct="1"/>
              <a:t>1</a:t>
            </a:fld>
            <a:endParaRPr lang="en-US"/>
          </a:p>
        </p:txBody>
      </p:sp>
      <p:sp>
        <p:nvSpPr>
          <p:cNvPr id="7171" name="Rectangle 2"/>
          <p:cNvSpPr>
            <a:spLocks noGrp="1" noChangeArrowheads="1"/>
          </p:cNvSpPr>
          <p:nvPr>
            <p:ph type="title"/>
          </p:nvPr>
        </p:nvSpPr>
        <p:spPr>
          <a:xfrm>
            <a:off x="457200" y="0"/>
            <a:ext cx="8229600" cy="792163"/>
          </a:xfrm>
        </p:spPr>
        <p:txBody>
          <a:bodyPr/>
          <a:lstStyle/>
          <a:p>
            <a:pPr eaLnBrk="1" hangingPunct="1"/>
            <a:r>
              <a:rPr lang="en-US" sz="4000" dirty="0" smtClean="0">
                <a:solidFill>
                  <a:schemeClr val="accent1"/>
                </a:solidFill>
              </a:rPr>
              <a:t>Importance of Northern Wetlands</a:t>
            </a:r>
          </a:p>
        </p:txBody>
      </p:sp>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5700"/>
            <a:ext cx="91440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4"/>
          <p:cNvSpPr txBox="1">
            <a:spLocks noChangeArrowheads="1"/>
          </p:cNvSpPr>
          <p:nvPr/>
        </p:nvSpPr>
        <p:spPr bwMode="auto">
          <a:xfrm>
            <a:off x="3962400" y="5626100"/>
            <a:ext cx="2432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Lehner and Doll, 2004</a:t>
            </a:r>
          </a:p>
        </p:txBody>
      </p:sp>
      <p:sp>
        <p:nvSpPr>
          <p:cNvPr id="65542" name="Oval 6"/>
          <p:cNvSpPr>
            <a:spLocks noChangeArrowheads="1"/>
          </p:cNvSpPr>
          <p:nvPr/>
        </p:nvSpPr>
        <p:spPr bwMode="auto">
          <a:xfrm>
            <a:off x="0" y="2743200"/>
            <a:ext cx="8763000" cy="9144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5552" name="Group 16"/>
          <p:cNvGrpSpPr>
            <a:grpSpLocks/>
          </p:cNvGrpSpPr>
          <p:nvPr/>
        </p:nvGrpSpPr>
        <p:grpSpPr bwMode="auto">
          <a:xfrm>
            <a:off x="5622926" y="2882900"/>
            <a:ext cx="2811463" cy="1744663"/>
            <a:chOff x="3542" y="1816"/>
            <a:chExt cx="1771" cy="1099"/>
          </a:xfrm>
        </p:grpSpPr>
        <p:sp>
          <p:nvSpPr>
            <p:cNvPr id="7181" name="Text Box 8"/>
            <p:cNvSpPr txBox="1">
              <a:spLocks noChangeArrowheads="1"/>
            </p:cNvSpPr>
            <p:nvPr/>
          </p:nvSpPr>
          <p:spPr bwMode="auto">
            <a:xfrm>
              <a:off x="3542" y="2508"/>
              <a:ext cx="1771" cy="407"/>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dirty="0">
                  <a:latin typeface="Verdana" pitchFamily="34" charset="0"/>
                </a:rPr>
                <a:t>West Siberian </a:t>
              </a:r>
              <a:r>
                <a:rPr lang="en-US" dirty="0" smtClean="0">
                  <a:latin typeface="Verdana" pitchFamily="34" charset="0"/>
                </a:rPr>
                <a:t>Lowland</a:t>
              </a:r>
            </a:p>
            <a:p>
              <a:r>
                <a:rPr lang="en-US" dirty="0" smtClean="0">
                  <a:latin typeface="Verdana" pitchFamily="34" charset="0"/>
                </a:rPr>
                <a:t>(WSL)</a:t>
              </a:r>
              <a:endParaRPr lang="en-US" dirty="0">
                <a:latin typeface="Verdana" pitchFamily="34" charset="0"/>
              </a:endParaRPr>
            </a:p>
          </p:txBody>
        </p:sp>
        <p:sp>
          <p:nvSpPr>
            <p:cNvPr id="7182" name="Oval 9"/>
            <p:cNvSpPr>
              <a:spLocks noChangeArrowheads="1"/>
            </p:cNvSpPr>
            <p:nvPr/>
          </p:nvSpPr>
          <p:spPr bwMode="auto">
            <a:xfrm>
              <a:off x="3648" y="1816"/>
              <a:ext cx="528" cy="43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Line 10"/>
            <p:cNvSpPr>
              <a:spLocks noChangeShapeType="1"/>
            </p:cNvSpPr>
            <p:nvPr/>
          </p:nvSpPr>
          <p:spPr bwMode="auto">
            <a:xfrm flipH="1" flipV="1">
              <a:off x="4080" y="2200"/>
              <a:ext cx="144" cy="336"/>
            </a:xfrm>
            <a:prstGeom prst="line">
              <a:avLst/>
            </a:prstGeom>
            <a:noFill/>
            <a:ln w="2857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176" name="Text Box 11"/>
          <p:cNvSpPr txBox="1">
            <a:spLocks noChangeArrowheads="1"/>
          </p:cNvSpPr>
          <p:nvPr/>
        </p:nvSpPr>
        <p:spPr bwMode="auto">
          <a:xfrm>
            <a:off x="152400" y="914400"/>
            <a:ext cx="4038600" cy="915988"/>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Wetlands:</a:t>
            </a:r>
          </a:p>
          <a:p>
            <a:pPr eaLnBrk="1" hangingPunct="1">
              <a:buFontTx/>
              <a:buChar char="•"/>
            </a:pPr>
            <a:r>
              <a:rPr lang="en-US"/>
              <a:t>Largest natural global source of CH</a:t>
            </a:r>
            <a:r>
              <a:rPr lang="en-US" baseline="-25000"/>
              <a:t>4</a:t>
            </a:r>
            <a:endParaRPr lang="en-US"/>
          </a:p>
          <a:p>
            <a:pPr eaLnBrk="1" hangingPunct="1">
              <a:buFontTx/>
              <a:buChar char="•"/>
            </a:pPr>
            <a:r>
              <a:rPr lang="en-US"/>
              <a:t>Large C sink</a:t>
            </a:r>
          </a:p>
        </p:txBody>
      </p:sp>
      <p:sp>
        <p:nvSpPr>
          <p:cNvPr id="65548" name="Text Box 12"/>
          <p:cNvSpPr txBox="1">
            <a:spLocks noChangeArrowheads="1"/>
          </p:cNvSpPr>
          <p:nvPr/>
        </p:nvSpPr>
        <p:spPr bwMode="auto">
          <a:xfrm>
            <a:off x="5638800" y="2057400"/>
            <a:ext cx="3048000" cy="64135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High latitudes experiencing pronounced climate change</a:t>
            </a:r>
          </a:p>
        </p:txBody>
      </p:sp>
      <p:sp>
        <p:nvSpPr>
          <p:cNvPr id="65549" name="Text Box 13"/>
          <p:cNvSpPr txBox="1">
            <a:spLocks noChangeArrowheads="1"/>
          </p:cNvSpPr>
          <p:nvPr/>
        </p:nvSpPr>
        <p:spPr bwMode="auto">
          <a:xfrm>
            <a:off x="5105400" y="1066800"/>
            <a:ext cx="3505200" cy="64135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Wetland carbon emissions are sensitive to climate</a:t>
            </a:r>
          </a:p>
        </p:txBody>
      </p:sp>
      <p:sp>
        <p:nvSpPr>
          <p:cNvPr id="65550" name="Text Box 14"/>
          <p:cNvSpPr txBox="1">
            <a:spLocks noChangeArrowheads="1"/>
          </p:cNvSpPr>
          <p:nvPr/>
        </p:nvSpPr>
        <p:spPr bwMode="auto">
          <a:xfrm>
            <a:off x="152400" y="2286000"/>
            <a:ext cx="4724400"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50% of world’s wetlands are at high latitudes</a:t>
            </a:r>
          </a:p>
        </p:txBody>
      </p:sp>
      <p:sp>
        <p:nvSpPr>
          <p:cNvPr id="7180" name="Text Box 15"/>
          <p:cNvSpPr txBox="1">
            <a:spLocks noChangeArrowheads="1"/>
          </p:cNvSpPr>
          <p:nvPr/>
        </p:nvSpPr>
        <p:spPr bwMode="auto">
          <a:xfrm>
            <a:off x="1524000" y="6338888"/>
            <a:ext cx="5105400" cy="3667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Potential positive feedback to warming climate</a:t>
            </a:r>
          </a:p>
        </p:txBody>
      </p:sp>
    </p:spTree>
    <p:extLst>
      <p:ext uri="{BB962C8B-B14F-4D97-AF65-F5344CB8AC3E}">
        <p14:creationId xmlns:p14="http://schemas.microsoft.com/office/powerpoint/2010/main" val="547853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5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555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54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animBg="1"/>
      <p:bldP spid="65548" grpId="0" animBg="1"/>
      <p:bldP spid="65549" grpId="0" animBg="1"/>
      <p:bldP spid="655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Methane Emissions Model</a:t>
            </a:r>
            <a:endParaRPr lang="en-US" dirty="0"/>
          </a:p>
        </p:txBody>
      </p:sp>
      <p:sp>
        <p:nvSpPr>
          <p:cNvPr id="3" name="Content Placeholder 2"/>
          <p:cNvSpPr>
            <a:spLocks noGrp="1"/>
          </p:cNvSpPr>
          <p:nvPr>
            <p:ph idx="1"/>
          </p:nvPr>
        </p:nvSpPr>
        <p:spPr>
          <a:xfrm>
            <a:off x="457200" y="1354394"/>
            <a:ext cx="4114800" cy="5122606"/>
          </a:xfrm>
        </p:spPr>
        <p:txBody>
          <a:bodyPr>
            <a:normAutofit lnSpcReduction="10000"/>
          </a:bodyPr>
          <a:lstStyle/>
          <a:p>
            <a:pPr marL="0" indent="0">
              <a:buNone/>
            </a:pPr>
            <a:r>
              <a:rPr lang="en-US" sz="2400" dirty="0" smtClean="0"/>
              <a:t>Walter and </a:t>
            </a:r>
            <a:r>
              <a:rPr lang="en-US" sz="2400" dirty="0" err="1" smtClean="0"/>
              <a:t>Heimann</a:t>
            </a:r>
            <a:r>
              <a:rPr lang="en-US" sz="2400" dirty="0" smtClean="0"/>
              <a:t> (2000)</a:t>
            </a:r>
          </a:p>
          <a:p>
            <a:r>
              <a:rPr lang="en-US" sz="2400" dirty="0" smtClean="0"/>
              <a:t>CH4 flux = production – oxidation</a:t>
            </a:r>
          </a:p>
          <a:p>
            <a:r>
              <a:rPr lang="en-US" sz="2400" dirty="0" smtClean="0"/>
              <a:t>CH4 production depends on:</a:t>
            </a:r>
          </a:p>
          <a:p>
            <a:pPr lvl="1"/>
            <a:r>
              <a:rPr lang="en-US" sz="2000" dirty="0" smtClean="0"/>
              <a:t>NPP</a:t>
            </a:r>
          </a:p>
          <a:p>
            <a:pPr lvl="1"/>
            <a:r>
              <a:rPr lang="en-US" sz="2000" dirty="0" smtClean="0"/>
              <a:t>Soil Temperature (Q10)</a:t>
            </a:r>
          </a:p>
          <a:p>
            <a:pPr lvl="1"/>
            <a:r>
              <a:rPr lang="en-US" sz="2000" dirty="0" smtClean="0"/>
              <a:t>Anoxic conditions (below water table)</a:t>
            </a:r>
          </a:p>
          <a:p>
            <a:r>
              <a:rPr lang="en-US" sz="2400" dirty="0" smtClean="0"/>
              <a:t>CH4 oxidation depends on:</a:t>
            </a:r>
          </a:p>
          <a:p>
            <a:pPr lvl="1"/>
            <a:r>
              <a:rPr lang="en-US" sz="2000" dirty="0" smtClean="0"/>
              <a:t>CH4 concentration</a:t>
            </a:r>
          </a:p>
          <a:p>
            <a:pPr lvl="1"/>
            <a:r>
              <a:rPr lang="en-US" sz="2000" dirty="0" smtClean="0"/>
              <a:t>Soil Temperature (Q10)</a:t>
            </a:r>
          </a:p>
          <a:p>
            <a:pPr lvl="1"/>
            <a:r>
              <a:rPr lang="en-US" sz="2000" dirty="0" err="1" smtClean="0"/>
              <a:t>Oxic</a:t>
            </a:r>
            <a:r>
              <a:rPr lang="en-US" sz="2000" dirty="0" smtClean="0"/>
              <a:t> conditions (above water table)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54394"/>
            <a:ext cx="4343400" cy="3341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4686300" y="4812109"/>
            <a:ext cx="4114800" cy="16648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3 pathways to surface:</a:t>
            </a:r>
          </a:p>
          <a:p>
            <a:pPr lvl="1"/>
            <a:r>
              <a:rPr lang="en-US" sz="2000" dirty="0" smtClean="0"/>
              <a:t>Diffusion</a:t>
            </a:r>
          </a:p>
          <a:p>
            <a:pPr lvl="1"/>
            <a:r>
              <a:rPr lang="en-US" sz="2000" b="1" i="1" dirty="0" smtClean="0"/>
              <a:t>Plant-aided transport</a:t>
            </a:r>
          </a:p>
          <a:p>
            <a:pPr lvl="1"/>
            <a:r>
              <a:rPr lang="en-US" sz="2000" dirty="0" smtClean="0"/>
              <a:t>Ebullition</a:t>
            </a:r>
            <a:endParaRPr lang="en-US" sz="2000" dirty="0"/>
          </a:p>
        </p:txBody>
      </p:sp>
    </p:spTree>
    <p:extLst>
      <p:ext uri="{BB962C8B-B14F-4D97-AF65-F5344CB8AC3E}">
        <p14:creationId xmlns:p14="http://schemas.microsoft.com/office/powerpoint/2010/main" val="2464381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CH4 Emissions depend strongly on vegetation</a:t>
            </a:r>
            <a:endParaRPr lang="en-US" dirty="0"/>
          </a:p>
        </p:txBody>
      </p:sp>
      <p:sp>
        <p:nvSpPr>
          <p:cNvPr id="3" name="Content Placeholder 2"/>
          <p:cNvSpPr>
            <a:spLocks noGrp="1"/>
          </p:cNvSpPr>
          <p:nvPr>
            <p:ph idx="1"/>
          </p:nvPr>
        </p:nvSpPr>
        <p:spPr/>
        <p:txBody>
          <a:bodyPr>
            <a:normAutofit lnSpcReduction="10000"/>
          </a:bodyPr>
          <a:lstStyle/>
          <a:p>
            <a:r>
              <a:rPr lang="en-US" dirty="0" smtClean="0"/>
              <a:t>Temperature dependence (Q10) (</a:t>
            </a:r>
            <a:r>
              <a:rPr lang="en-US" dirty="0" err="1" smtClean="0"/>
              <a:t>Lupascu</a:t>
            </a:r>
            <a:r>
              <a:rPr lang="en-US" dirty="0" smtClean="0"/>
              <a:t> et al., 2012):</a:t>
            </a:r>
          </a:p>
          <a:p>
            <a:pPr lvl="1"/>
            <a:r>
              <a:rPr lang="en-US" dirty="0" smtClean="0"/>
              <a:t>higher in sphagnum moss-dominated wetlands</a:t>
            </a:r>
          </a:p>
          <a:p>
            <a:pPr lvl="1"/>
            <a:r>
              <a:rPr lang="en-US" dirty="0" smtClean="0"/>
              <a:t>lower in sedge-dominated wetlands</a:t>
            </a:r>
          </a:p>
          <a:p>
            <a:r>
              <a:rPr lang="en-US" dirty="0" smtClean="0"/>
              <a:t>Plant-aided transport (Walter and </a:t>
            </a:r>
            <a:r>
              <a:rPr lang="en-US" dirty="0" err="1" smtClean="0"/>
              <a:t>Heimann</a:t>
            </a:r>
            <a:r>
              <a:rPr lang="en-US" dirty="0" smtClean="0"/>
              <a:t>, 2000):</a:t>
            </a:r>
          </a:p>
          <a:p>
            <a:pPr lvl="1"/>
            <a:r>
              <a:rPr lang="en-US" dirty="0" smtClean="0"/>
              <a:t>High in sedge-dominated wetlands</a:t>
            </a:r>
          </a:p>
          <a:p>
            <a:pPr lvl="1"/>
            <a:r>
              <a:rPr lang="en-US" dirty="0" smtClean="0"/>
              <a:t>Low in shrubby/treed wetlands</a:t>
            </a:r>
          </a:p>
          <a:p>
            <a:pPr lvl="1"/>
            <a:r>
              <a:rPr lang="en-US" dirty="0" smtClean="0"/>
              <a:t>0 in sphagnum moss-dominated wetlands</a:t>
            </a:r>
          </a:p>
        </p:txBody>
      </p:sp>
    </p:spTree>
    <p:extLst>
      <p:ext uri="{BB962C8B-B14F-4D97-AF65-F5344CB8AC3E}">
        <p14:creationId xmlns:p14="http://schemas.microsoft.com/office/powerpoint/2010/main" val="1262417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sz="3600" dirty="0" smtClean="0"/>
              <a:t>Wetland vegetation controlled by climate</a:t>
            </a:r>
            <a:endParaRPr lang="en-U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8891"/>
            <a:ext cx="5339329" cy="6119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6304002"/>
            <a:ext cx="2137893" cy="369332"/>
          </a:xfrm>
          <a:prstGeom prst="rect">
            <a:avLst/>
          </a:prstGeom>
          <a:noFill/>
        </p:spPr>
        <p:txBody>
          <a:bodyPr wrap="none" rtlCol="0">
            <a:spAutoFit/>
          </a:bodyPr>
          <a:lstStyle/>
          <a:p>
            <a:r>
              <a:rPr lang="en-US" dirty="0" err="1" smtClean="0"/>
              <a:t>Peregon</a:t>
            </a:r>
            <a:r>
              <a:rPr lang="en-US" dirty="0" smtClean="0"/>
              <a:t> et al. (2008)</a:t>
            </a:r>
            <a:endParaRPr lang="en-US" dirty="0"/>
          </a:p>
        </p:txBody>
      </p:sp>
      <p:sp>
        <p:nvSpPr>
          <p:cNvPr id="7" name="TextBox 6"/>
          <p:cNvSpPr txBox="1"/>
          <p:nvPr/>
        </p:nvSpPr>
        <p:spPr>
          <a:xfrm>
            <a:off x="5728637" y="2655004"/>
            <a:ext cx="3405838" cy="1754326"/>
          </a:xfrm>
          <a:prstGeom prst="rect">
            <a:avLst/>
          </a:prstGeom>
          <a:noFill/>
        </p:spPr>
        <p:txBody>
          <a:bodyPr wrap="square" rtlCol="0">
            <a:spAutoFit/>
          </a:bodyPr>
          <a:lstStyle/>
          <a:p>
            <a:r>
              <a:rPr lang="en-US" b="1" dirty="0" smtClean="0"/>
              <a:t>Taiga:</a:t>
            </a:r>
          </a:p>
          <a:p>
            <a:pPr marL="285750" indent="-285750">
              <a:buFont typeface="Arial" panose="020B0604020202020204" pitchFamily="34" charset="0"/>
              <a:buChar char="•"/>
            </a:pPr>
            <a:r>
              <a:rPr lang="en-US" dirty="0" smtClean="0"/>
              <a:t>Trees present</a:t>
            </a:r>
          </a:p>
          <a:p>
            <a:pPr marL="285750" indent="-285750">
              <a:buFont typeface="Arial" panose="020B0604020202020204" pitchFamily="34" charset="0"/>
              <a:buChar char="•"/>
            </a:pPr>
            <a:r>
              <a:rPr lang="en-US" dirty="0" smtClean="0"/>
              <a:t>Large expanses of Sphagnum-dominated “uplands” (bogs)</a:t>
            </a:r>
          </a:p>
          <a:p>
            <a:pPr marL="285750" indent="-285750">
              <a:buFont typeface="Arial" panose="020B0604020202020204" pitchFamily="34" charset="0"/>
              <a:buChar char="•"/>
            </a:pPr>
            <a:r>
              <a:rPr lang="en-US" dirty="0" smtClean="0"/>
              <a:t>Sedges in wet depressions (hollows, fens)</a:t>
            </a:r>
            <a:endParaRPr lang="en-US" dirty="0"/>
          </a:p>
        </p:txBody>
      </p:sp>
      <p:sp>
        <p:nvSpPr>
          <p:cNvPr id="8" name="TextBox 7"/>
          <p:cNvSpPr txBox="1"/>
          <p:nvPr/>
        </p:nvSpPr>
        <p:spPr>
          <a:xfrm>
            <a:off x="5934075" y="4648200"/>
            <a:ext cx="2994962" cy="1477328"/>
          </a:xfrm>
          <a:prstGeom prst="rect">
            <a:avLst/>
          </a:prstGeom>
          <a:noFill/>
        </p:spPr>
        <p:txBody>
          <a:bodyPr wrap="square" rtlCol="0">
            <a:spAutoFit/>
          </a:bodyPr>
          <a:lstStyle/>
          <a:p>
            <a:r>
              <a:rPr lang="en-US" b="1" dirty="0" smtClean="0"/>
              <a:t>Sub-Taiga and Forest-Steppe:</a:t>
            </a:r>
          </a:p>
          <a:p>
            <a:pPr marL="285750" indent="-285750">
              <a:buFont typeface="Arial" panose="020B0604020202020204" pitchFamily="34" charset="0"/>
              <a:buChar char="•"/>
            </a:pPr>
            <a:r>
              <a:rPr lang="en-US" dirty="0" smtClean="0"/>
              <a:t>Few Trees</a:t>
            </a:r>
          </a:p>
          <a:p>
            <a:pPr marL="285750" indent="-285750">
              <a:buFont typeface="Arial" panose="020B0604020202020204" pitchFamily="34" charset="0"/>
              <a:buChar char="•"/>
            </a:pPr>
            <a:r>
              <a:rPr lang="en-US" dirty="0" smtClean="0"/>
              <a:t>Wetlands primarily occupy depressions</a:t>
            </a:r>
          </a:p>
          <a:p>
            <a:pPr marL="285750" indent="-285750">
              <a:buFont typeface="Arial" panose="020B0604020202020204" pitchFamily="34" charset="0"/>
              <a:buChar char="•"/>
            </a:pPr>
            <a:r>
              <a:rPr lang="en-US" dirty="0" smtClean="0"/>
              <a:t>Primarily sedge-dominated</a:t>
            </a:r>
            <a:endParaRPr lang="en-US" dirty="0"/>
          </a:p>
        </p:txBody>
      </p:sp>
      <p:sp>
        <p:nvSpPr>
          <p:cNvPr id="9" name="TextBox 8"/>
          <p:cNvSpPr txBox="1"/>
          <p:nvPr/>
        </p:nvSpPr>
        <p:spPr>
          <a:xfrm>
            <a:off x="5728637" y="990600"/>
            <a:ext cx="3200400" cy="1477328"/>
          </a:xfrm>
          <a:prstGeom prst="rect">
            <a:avLst/>
          </a:prstGeom>
          <a:solidFill>
            <a:schemeClr val="accent1"/>
          </a:solidFill>
        </p:spPr>
        <p:txBody>
          <a:bodyPr wrap="square" rtlCol="0">
            <a:spAutoFit/>
          </a:bodyPr>
          <a:lstStyle/>
          <a:p>
            <a:r>
              <a:rPr lang="en-US" b="1" dirty="0" smtClean="0"/>
              <a:t>Tundra and Forest-Tundra:</a:t>
            </a:r>
          </a:p>
          <a:p>
            <a:pPr marL="285750" indent="-285750">
              <a:buFont typeface="Arial" panose="020B0604020202020204" pitchFamily="34" charset="0"/>
              <a:buChar char="•"/>
            </a:pPr>
            <a:r>
              <a:rPr lang="en-US" dirty="0" smtClean="0"/>
              <a:t>Few trees</a:t>
            </a:r>
          </a:p>
          <a:p>
            <a:pPr marL="285750" indent="-285750">
              <a:buFont typeface="Arial" panose="020B0604020202020204" pitchFamily="34" charset="0"/>
              <a:buChar char="•"/>
            </a:pPr>
            <a:r>
              <a:rPr lang="en-US" dirty="0" smtClean="0"/>
              <a:t>Permafrost (ice lenses) influences microtopography</a:t>
            </a:r>
          </a:p>
          <a:p>
            <a:pPr marL="285750" indent="-285750">
              <a:buFont typeface="Arial" panose="020B0604020202020204" pitchFamily="34" charset="0"/>
              <a:buChar char="•"/>
            </a:pPr>
            <a:r>
              <a:rPr lang="en-US" dirty="0" smtClean="0"/>
              <a:t>Sedges in wet depressions</a:t>
            </a:r>
            <a:endParaRPr lang="en-US" dirty="0"/>
          </a:p>
        </p:txBody>
      </p:sp>
      <p:sp>
        <p:nvSpPr>
          <p:cNvPr id="6" name="Oval 5"/>
          <p:cNvSpPr/>
          <p:nvPr/>
        </p:nvSpPr>
        <p:spPr>
          <a:xfrm>
            <a:off x="2362200" y="1143000"/>
            <a:ext cx="2054736" cy="26554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486166">
            <a:off x="706405" y="3533566"/>
            <a:ext cx="4112136" cy="15448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45146">
            <a:off x="72149" y="4803892"/>
            <a:ext cx="4112136" cy="816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4416936" y="1447800"/>
            <a:ext cx="1311701" cy="609600"/>
          </a:xfrm>
          <a:prstGeom prst="straightConnector1">
            <a:avLst/>
          </a:prstGeom>
          <a:ln w="50800">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104034" y="3505200"/>
            <a:ext cx="1777003" cy="800775"/>
          </a:xfrm>
          <a:prstGeom prst="straightConnector1">
            <a:avLst/>
          </a:prstGeom>
          <a:ln w="50800">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810000" y="5694402"/>
            <a:ext cx="1937688" cy="304800"/>
          </a:xfrm>
          <a:prstGeom prst="straightConnector1">
            <a:avLst/>
          </a:prstGeom>
          <a:ln w="50800">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644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dirty="0" smtClean="0"/>
              <a:t>Northward Veg. Shift</a:t>
            </a:r>
            <a:endParaRPr lang="en-US" dirty="0"/>
          </a:p>
        </p:txBody>
      </p:sp>
      <p:sp>
        <p:nvSpPr>
          <p:cNvPr id="3" name="Content Placeholder 2"/>
          <p:cNvSpPr>
            <a:spLocks noGrp="1"/>
          </p:cNvSpPr>
          <p:nvPr>
            <p:ph idx="1"/>
          </p:nvPr>
        </p:nvSpPr>
        <p:spPr>
          <a:xfrm>
            <a:off x="457200" y="762001"/>
            <a:ext cx="5029200" cy="1828799"/>
          </a:xfrm>
        </p:spPr>
        <p:txBody>
          <a:bodyPr>
            <a:normAutofit fontScale="92500" lnSpcReduction="20000"/>
          </a:bodyPr>
          <a:lstStyle/>
          <a:p>
            <a:pPr marL="0" indent="0">
              <a:buNone/>
            </a:pPr>
            <a:r>
              <a:rPr lang="en-US" sz="2800" dirty="0" smtClean="0"/>
              <a:t>Southern biomes will migrate northward over next century (Kaplan and New, 2006)</a:t>
            </a:r>
          </a:p>
          <a:p>
            <a:pPr lvl="1"/>
            <a:r>
              <a:rPr lang="en-US" sz="2400" dirty="0" smtClean="0"/>
              <a:t>Forest will displace tundra</a:t>
            </a:r>
          </a:p>
          <a:p>
            <a:pPr lvl="1"/>
            <a:r>
              <a:rPr lang="en-US" sz="2400" dirty="0" smtClean="0"/>
              <a:t>General increase in LAI</a:t>
            </a:r>
            <a:endParaRPr lang="en-US" sz="2400" dirty="0"/>
          </a:p>
        </p:txBody>
      </p:sp>
      <p:sp>
        <p:nvSpPr>
          <p:cNvPr id="4" name="Slide Number Placeholder 3"/>
          <p:cNvSpPr>
            <a:spLocks noGrp="1"/>
          </p:cNvSpPr>
          <p:nvPr>
            <p:ph type="sldNum" sz="quarter" idx="12"/>
          </p:nvPr>
        </p:nvSpPr>
        <p:spPr/>
        <p:txBody>
          <a:bodyPr/>
          <a:lstStyle/>
          <a:p>
            <a:pPr>
              <a:defRPr/>
            </a:pPr>
            <a:fld id="{A6E2A894-EA82-48C6-B5BC-68F7A66763C7}" type="slidenum">
              <a:rPr lang="en-US" smtClean="0"/>
              <a:pPr>
                <a:defRPr/>
              </a:pPr>
              <a:t>22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2976"/>
            <a:ext cx="6477001" cy="404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477000" y="4724400"/>
            <a:ext cx="2362199" cy="1569660"/>
          </a:xfrm>
          <a:prstGeom prst="rect">
            <a:avLst/>
          </a:prstGeom>
          <a:noFill/>
        </p:spPr>
        <p:txBody>
          <a:bodyPr wrap="square" rtlCol="0">
            <a:spAutoFit/>
          </a:bodyPr>
          <a:lstStyle/>
          <a:p>
            <a:r>
              <a:rPr lang="en-US" sz="2400" dirty="0" smtClean="0"/>
              <a:t>Change in LAI, 1900 to 2100</a:t>
            </a:r>
          </a:p>
          <a:p>
            <a:r>
              <a:rPr lang="en-US" sz="2400" dirty="0" smtClean="0"/>
              <a:t>(</a:t>
            </a:r>
            <a:r>
              <a:rPr lang="en-US" sz="2400" dirty="0" err="1" smtClean="0"/>
              <a:t>Alo</a:t>
            </a:r>
            <a:r>
              <a:rPr lang="en-US" sz="2400" dirty="0" smtClean="0"/>
              <a:t> and Wang, 2008)</a:t>
            </a:r>
            <a:endParaRPr lang="en-US" sz="2400" dirty="0"/>
          </a:p>
        </p:txBody>
      </p:sp>
      <p:sp>
        <p:nvSpPr>
          <p:cNvPr id="7" name="TextBox 6"/>
          <p:cNvSpPr txBox="1"/>
          <p:nvPr/>
        </p:nvSpPr>
        <p:spPr>
          <a:xfrm>
            <a:off x="5486400" y="838200"/>
            <a:ext cx="3657601" cy="1938992"/>
          </a:xfrm>
          <a:prstGeom prst="rect">
            <a:avLst/>
          </a:prstGeom>
          <a:noFill/>
        </p:spPr>
        <p:txBody>
          <a:bodyPr wrap="square" rtlCol="0">
            <a:spAutoFit/>
          </a:bodyPr>
          <a:lstStyle/>
          <a:p>
            <a:r>
              <a:rPr lang="en-US" sz="2000" dirty="0" smtClean="0"/>
              <a:t>Possible Effects:</a:t>
            </a:r>
          </a:p>
          <a:p>
            <a:pPr marL="342900" indent="-342900">
              <a:buFont typeface="Arial" pitchFamily="34" charset="0"/>
              <a:buChar char="•"/>
            </a:pPr>
            <a:r>
              <a:rPr lang="en-US" sz="2000" dirty="0" smtClean="0"/>
              <a:t>Higher LAI = Higher NPP = Increase in CH4</a:t>
            </a:r>
          </a:p>
          <a:p>
            <a:pPr marL="342900" indent="-342900">
              <a:buFont typeface="Arial" pitchFamily="34" charset="0"/>
              <a:buChar char="•"/>
            </a:pPr>
            <a:r>
              <a:rPr lang="en-US" sz="2000" dirty="0" smtClean="0"/>
              <a:t>Higher LAI = Greater ET, Drying of soil = Decrease in CH4</a:t>
            </a:r>
          </a:p>
        </p:txBody>
      </p:sp>
    </p:spTree>
    <p:extLst>
      <p:ext uri="{BB962C8B-B14F-4D97-AF65-F5344CB8AC3E}">
        <p14:creationId xmlns:p14="http://schemas.microsoft.com/office/powerpoint/2010/main" val="1501756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Veg Changes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Warming/Drying:</a:t>
            </a:r>
          </a:p>
          <a:p>
            <a:r>
              <a:rPr lang="en-US" dirty="0" smtClean="0"/>
              <a:t>Lower water tables may reduce areas of sedge-dominated depressions</a:t>
            </a:r>
          </a:p>
          <a:p>
            <a:pPr lvl="1"/>
            <a:r>
              <a:rPr lang="en-US" dirty="0" smtClean="0"/>
              <a:t>Additional reduction in CH4 emissions</a:t>
            </a:r>
          </a:p>
          <a:p>
            <a:r>
              <a:rPr lang="en-US" dirty="0" smtClean="0"/>
              <a:t>Encroachment of shrubs and trees into sphagnum-dominated bogs in Taiga zone</a:t>
            </a:r>
          </a:p>
          <a:p>
            <a:pPr lvl="1"/>
            <a:r>
              <a:rPr lang="en-US" dirty="0" smtClean="0"/>
              <a:t>Small increase in plant-aided transport?</a:t>
            </a:r>
          </a:p>
          <a:p>
            <a:pPr lvl="1"/>
            <a:r>
              <a:rPr lang="en-US" dirty="0" smtClean="0"/>
              <a:t>Replacement of wetlands with forest?</a:t>
            </a:r>
          </a:p>
        </p:txBody>
      </p:sp>
    </p:spTree>
    <p:extLst>
      <p:ext uri="{BB962C8B-B14F-4D97-AF65-F5344CB8AC3E}">
        <p14:creationId xmlns:p14="http://schemas.microsoft.com/office/powerpoint/2010/main" val="86107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C1E7977-EE50-4BF3-AE6A-540756A0584B}" type="slidenum">
              <a:rPr lang="en-US" smtClean="0"/>
              <a:t>24</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86200"/>
            <a:ext cx="3962400" cy="2971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886200"/>
            <a:ext cx="3962400" cy="2971800"/>
          </a:xfrm>
          <a:prstGeom prst="rect">
            <a:avLst/>
          </a:prstGeom>
        </p:spPr>
      </p:pic>
    </p:spTree>
    <p:extLst>
      <p:ext uri="{BB962C8B-B14F-4D97-AF65-F5344CB8AC3E}">
        <p14:creationId xmlns:p14="http://schemas.microsoft.com/office/powerpoint/2010/main" val="3453027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5AA35A0-A007-4B73-9DC7-6852A06CC7A7}" type="slidenum">
              <a:rPr lang="en-US">
                <a:solidFill>
                  <a:prstClr val="black"/>
                </a:solidFill>
              </a:rPr>
              <a:pPr eaLnBrk="1" hangingPunct="1"/>
              <a:t>2</a:t>
            </a:fld>
            <a:endParaRPr lang="en-US">
              <a:solidFill>
                <a:prstClr val="black"/>
              </a:solidFill>
            </a:endParaRPr>
          </a:p>
        </p:txBody>
      </p:sp>
      <p:sp>
        <p:nvSpPr>
          <p:cNvPr id="8195" name="Rectangle 2"/>
          <p:cNvSpPr>
            <a:spLocks noGrp="1" noChangeArrowheads="1"/>
          </p:cNvSpPr>
          <p:nvPr>
            <p:ph type="title"/>
          </p:nvPr>
        </p:nvSpPr>
        <p:spPr>
          <a:xfrm>
            <a:off x="152399" y="152400"/>
            <a:ext cx="6383337" cy="868363"/>
          </a:xfrm>
        </p:spPr>
        <p:txBody>
          <a:bodyPr>
            <a:normAutofit/>
          </a:bodyPr>
          <a:lstStyle/>
          <a:p>
            <a:pPr algn="l" eaLnBrk="1" hangingPunct="1"/>
            <a:r>
              <a:rPr lang="en-US" dirty="0" smtClean="0"/>
              <a:t>Controls on CH4 Emissions </a:t>
            </a:r>
          </a:p>
        </p:txBody>
      </p:sp>
      <p:sp>
        <p:nvSpPr>
          <p:cNvPr id="8196" name="Rectangle 3"/>
          <p:cNvSpPr>
            <a:spLocks noChangeArrowheads="1"/>
          </p:cNvSpPr>
          <p:nvPr/>
        </p:nvSpPr>
        <p:spPr bwMode="auto">
          <a:xfrm>
            <a:off x="381000" y="4495800"/>
            <a:ext cx="8534400" cy="14478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solidFill>
                <a:prstClr val="black"/>
              </a:solidFill>
            </a:endParaRPr>
          </a:p>
        </p:txBody>
      </p:sp>
      <p:sp>
        <p:nvSpPr>
          <p:cNvPr id="8197" name="Rectangle 4"/>
          <p:cNvSpPr>
            <a:spLocks noChangeArrowheads="1"/>
          </p:cNvSpPr>
          <p:nvPr/>
        </p:nvSpPr>
        <p:spPr bwMode="auto">
          <a:xfrm>
            <a:off x="381000" y="3352800"/>
            <a:ext cx="8534400" cy="1143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prstClr val="black"/>
              </a:solidFill>
            </a:endParaRPr>
          </a:p>
        </p:txBody>
      </p:sp>
      <p:sp>
        <p:nvSpPr>
          <p:cNvPr id="8198" name="Rectangle 5"/>
          <p:cNvSpPr>
            <a:spLocks noChangeArrowheads="1"/>
          </p:cNvSpPr>
          <p:nvPr/>
        </p:nvSpPr>
        <p:spPr bwMode="auto">
          <a:xfrm>
            <a:off x="381000" y="2971800"/>
            <a:ext cx="8534400" cy="381000"/>
          </a:xfrm>
          <a:prstGeom prst="rect">
            <a:avLst/>
          </a:prstGeom>
          <a:solidFill>
            <a:schemeClr val="accent3"/>
          </a:solidFill>
          <a:ln w="9525">
            <a:solidFill>
              <a:schemeClr val="tx1"/>
            </a:solidFill>
            <a:miter lim="800000"/>
            <a:headEnd/>
            <a:tailEnd/>
          </a:ln>
          <a:effectLst/>
          <a:extLst/>
        </p:spPr>
        <p:txBody>
          <a:bodyPr wrap="none" anchor="ctr"/>
          <a:lstStyle/>
          <a:p>
            <a:pPr algn="ctr"/>
            <a:endParaRPr lang="en-US">
              <a:solidFill>
                <a:prstClr val="black"/>
              </a:solidFill>
            </a:endParaRPr>
          </a:p>
        </p:txBody>
      </p:sp>
      <p:sp>
        <p:nvSpPr>
          <p:cNvPr id="8199" name="Text Box 6"/>
          <p:cNvSpPr txBox="1">
            <a:spLocks noChangeArrowheads="1"/>
          </p:cNvSpPr>
          <p:nvPr/>
        </p:nvSpPr>
        <p:spPr bwMode="auto">
          <a:xfrm>
            <a:off x="381000" y="4165600"/>
            <a:ext cx="1566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solidFill>
                  <a:prstClr val="black"/>
                </a:solidFill>
              </a:rPr>
              <a:t>Water Table</a:t>
            </a:r>
          </a:p>
        </p:txBody>
      </p:sp>
      <p:sp>
        <p:nvSpPr>
          <p:cNvPr id="8200" name="AutoShape 7"/>
          <p:cNvSpPr>
            <a:spLocks noChangeArrowheads="1"/>
          </p:cNvSpPr>
          <p:nvPr/>
        </p:nvSpPr>
        <p:spPr bwMode="auto">
          <a:xfrm rot="10800000">
            <a:off x="1905000" y="4343400"/>
            <a:ext cx="228600" cy="1524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8201" name="Text Box 8"/>
          <p:cNvSpPr txBox="1">
            <a:spLocks noChangeArrowheads="1"/>
          </p:cNvSpPr>
          <p:nvPr/>
        </p:nvSpPr>
        <p:spPr bwMode="auto">
          <a:xfrm>
            <a:off x="381000" y="2946400"/>
            <a:ext cx="1893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solidFill>
                  <a:prstClr val="black"/>
                </a:solidFill>
              </a:rPr>
              <a:t>Living Biomass</a:t>
            </a:r>
          </a:p>
        </p:txBody>
      </p:sp>
      <p:sp>
        <p:nvSpPr>
          <p:cNvPr id="8202" name="Text Box 9"/>
          <p:cNvSpPr txBox="1">
            <a:spLocks noChangeArrowheads="1"/>
          </p:cNvSpPr>
          <p:nvPr/>
        </p:nvSpPr>
        <p:spPr bwMode="auto">
          <a:xfrm>
            <a:off x="381000" y="3327400"/>
            <a:ext cx="7120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smtClean="0">
                <a:solidFill>
                  <a:prstClr val="black"/>
                </a:solidFill>
              </a:rPr>
              <a:t>Peat</a:t>
            </a:r>
            <a:endParaRPr lang="en-US" sz="2000" dirty="0">
              <a:solidFill>
                <a:prstClr val="black"/>
              </a:solidFill>
            </a:endParaRPr>
          </a:p>
        </p:txBody>
      </p:sp>
      <p:sp>
        <p:nvSpPr>
          <p:cNvPr id="8204" name="Text Box 11"/>
          <p:cNvSpPr txBox="1">
            <a:spLocks noChangeArrowheads="1"/>
          </p:cNvSpPr>
          <p:nvPr/>
        </p:nvSpPr>
        <p:spPr bwMode="auto">
          <a:xfrm>
            <a:off x="5372100" y="3708400"/>
            <a:ext cx="1392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a:solidFill>
                  <a:prstClr val="black"/>
                </a:solidFill>
              </a:rPr>
              <a:t>Aerobic R</a:t>
            </a:r>
            <a:r>
              <a:rPr lang="en-US" sz="2000" baseline="-25000" dirty="0">
                <a:solidFill>
                  <a:prstClr val="black"/>
                </a:solidFill>
              </a:rPr>
              <a:t>h</a:t>
            </a:r>
          </a:p>
        </p:txBody>
      </p:sp>
      <p:sp>
        <p:nvSpPr>
          <p:cNvPr id="8205" name="Text Box 12"/>
          <p:cNvSpPr txBox="1">
            <a:spLocks noChangeArrowheads="1"/>
          </p:cNvSpPr>
          <p:nvPr/>
        </p:nvSpPr>
        <p:spPr bwMode="auto">
          <a:xfrm>
            <a:off x="5448300" y="1219200"/>
            <a:ext cx="754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CO</a:t>
            </a:r>
            <a:r>
              <a:rPr lang="en-US" sz="2400" baseline="-25000"/>
              <a:t>2</a:t>
            </a:r>
            <a:endParaRPr lang="en-US" sz="2400"/>
          </a:p>
        </p:txBody>
      </p:sp>
      <p:sp>
        <p:nvSpPr>
          <p:cNvPr id="8206" name="Text Box 13"/>
          <p:cNvSpPr txBox="1">
            <a:spLocks noChangeArrowheads="1"/>
          </p:cNvSpPr>
          <p:nvPr/>
        </p:nvSpPr>
        <p:spPr bwMode="auto">
          <a:xfrm>
            <a:off x="5286374" y="4927600"/>
            <a:ext cx="22955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a:solidFill>
                  <a:prstClr val="black"/>
                </a:solidFill>
              </a:rPr>
              <a:t>Anaerobic </a:t>
            </a:r>
            <a:r>
              <a:rPr lang="en-US" sz="2000" dirty="0" smtClean="0">
                <a:solidFill>
                  <a:prstClr val="black"/>
                </a:solidFill>
              </a:rPr>
              <a:t>R</a:t>
            </a:r>
            <a:r>
              <a:rPr lang="en-US" sz="2000" baseline="-25000" dirty="0" smtClean="0">
                <a:solidFill>
                  <a:prstClr val="black"/>
                </a:solidFill>
              </a:rPr>
              <a:t>h</a:t>
            </a:r>
            <a:r>
              <a:rPr lang="en-US" sz="2000" dirty="0" smtClean="0">
                <a:solidFill>
                  <a:prstClr val="black"/>
                </a:solidFill>
              </a:rPr>
              <a:t> (</a:t>
            </a:r>
            <a:r>
              <a:rPr lang="en-US" sz="2000" dirty="0" err="1" smtClean="0">
                <a:solidFill>
                  <a:prstClr val="black"/>
                </a:solidFill>
              </a:rPr>
              <a:t>methanogenesis</a:t>
            </a:r>
            <a:r>
              <a:rPr lang="en-US" sz="2000" dirty="0" smtClean="0">
                <a:solidFill>
                  <a:prstClr val="black"/>
                </a:solidFill>
              </a:rPr>
              <a:t>)</a:t>
            </a:r>
            <a:endParaRPr lang="en-US" sz="2000" dirty="0">
              <a:solidFill>
                <a:prstClr val="black"/>
              </a:solidFill>
            </a:endParaRPr>
          </a:p>
        </p:txBody>
      </p:sp>
      <p:sp>
        <p:nvSpPr>
          <p:cNvPr id="8207" name="Text Box 14"/>
          <p:cNvSpPr txBox="1">
            <a:spLocks noChangeArrowheads="1"/>
          </p:cNvSpPr>
          <p:nvPr/>
        </p:nvSpPr>
        <p:spPr bwMode="auto">
          <a:xfrm>
            <a:off x="6819900" y="1222375"/>
            <a:ext cx="738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t>CH</a:t>
            </a:r>
            <a:r>
              <a:rPr lang="en-US" sz="2400" baseline="-25000" dirty="0"/>
              <a:t>4</a:t>
            </a:r>
            <a:endParaRPr lang="en-US" sz="2400" dirty="0"/>
          </a:p>
        </p:txBody>
      </p:sp>
      <p:sp>
        <p:nvSpPr>
          <p:cNvPr id="8208" name="Tree"/>
          <p:cNvSpPr>
            <a:spLocks noEditPoints="1" noChangeArrowheads="1"/>
          </p:cNvSpPr>
          <p:nvPr/>
        </p:nvSpPr>
        <p:spPr bwMode="auto">
          <a:xfrm>
            <a:off x="2209800" y="2012601"/>
            <a:ext cx="1362075" cy="1362075"/>
          </a:xfrm>
          <a:custGeom>
            <a:avLst/>
            <a:gdLst>
              <a:gd name="T0" fmla="*/ 681038 w 21600"/>
              <a:gd name="T1" fmla="*/ 0 h 21600"/>
              <a:gd name="T2" fmla="*/ 389137 w 21600"/>
              <a:gd name="T3" fmla="*/ 397272 h 21600"/>
              <a:gd name="T4" fmla="*/ 194600 w 21600"/>
              <a:gd name="T5" fmla="*/ 794544 h 21600"/>
              <a:gd name="T6" fmla="*/ 0 w 21600"/>
              <a:gd name="T7" fmla="*/ 1191816 h 21600"/>
              <a:gd name="T8" fmla="*/ 972938 w 21600"/>
              <a:gd name="T9" fmla="*/ 397272 h 21600"/>
              <a:gd name="T10" fmla="*/ 1167475 w 21600"/>
              <a:gd name="T11" fmla="*/ 794544 h 21600"/>
              <a:gd name="T12" fmla="*/ 1362075 w 21600"/>
              <a:gd name="T13" fmla="*/ 1191816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solidFill>
                <a:prstClr val="black"/>
              </a:solidFill>
            </a:endParaRPr>
          </a:p>
        </p:txBody>
      </p:sp>
      <p:sp>
        <p:nvSpPr>
          <p:cNvPr id="8209" name="AutoShape 16"/>
          <p:cNvSpPr>
            <a:spLocks noChangeArrowheads="1"/>
          </p:cNvSpPr>
          <p:nvPr/>
        </p:nvSpPr>
        <p:spPr bwMode="auto">
          <a:xfrm rot="10800000">
            <a:off x="5524500" y="1752600"/>
            <a:ext cx="485775" cy="1966913"/>
          </a:xfrm>
          <a:prstGeom prst="downArrow">
            <a:avLst>
              <a:gd name="adj1" fmla="val 50000"/>
              <a:gd name="adj2" fmla="val 10122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solidFill>
                <a:prstClr val="black"/>
              </a:solidFill>
            </a:endParaRPr>
          </a:p>
        </p:txBody>
      </p:sp>
      <p:sp>
        <p:nvSpPr>
          <p:cNvPr id="8210" name="AutoShape 17"/>
          <p:cNvSpPr>
            <a:spLocks noChangeArrowheads="1"/>
          </p:cNvSpPr>
          <p:nvPr/>
        </p:nvSpPr>
        <p:spPr bwMode="auto">
          <a:xfrm rot="10800000" flipV="1">
            <a:off x="6134100" y="3200400"/>
            <a:ext cx="1143000" cy="1066800"/>
          </a:xfrm>
          <a:custGeom>
            <a:avLst/>
            <a:gdLst>
              <a:gd name="T0" fmla="*/ 791369 w 21600"/>
              <a:gd name="T1" fmla="*/ 0 h 21600"/>
              <a:gd name="T2" fmla="*/ 791369 w 21600"/>
              <a:gd name="T3" fmla="*/ 600470 h 21600"/>
              <a:gd name="T4" fmla="*/ 109749 w 21600"/>
              <a:gd name="T5" fmla="*/ 1066800 h 21600"/>
              <a:gd name="T6" fmla="*/ 1143000 w 21600"/>
              <a:gd name="T7" fmla="*/ 300235 h 21600"/>
              <a:gd name="T8" fmla="*/ 17694720 60000 65536"/>
              <a:gd name="T9" fmla="*/ 5898240 60000 65536"/>
              <a:gd name="T10" fmla="*/ 5898240 60000 65536"/>
              <a:gd name="T11" fmla="*/ 0 60000 65536"/>
              <a:gd name="T12" fmla="*/ 12427 w 21600"/>
              <a:gd name="T13" fmla="*/ 4050 h 21600"/>
              <a:gd name="T14" fmla="*/ 19382 w 21600"/>
              <a:gd name="T15" fmla="*/ 8108 h 21600"/>
            </a:gdLst>
            <a:ahLst/>
            <a:cxnLst>
              <a:cxn ang="T8">
                <a:pos x="T0" y="T1"/>
              </a:cxn>
              <a:cxn ang="T9">
                <a:pos x="T2" y="T3"/>
              </a:cxn>
              <a:cxn ang="T10">
                <a:pos x="T4" y="T5"/>
              </a:cxn>
              <a:cxn ang="T11">
                <a:pos x="T6" y="T7"/>
              </a:cxn>
            </a:cxnLst>
            <a:rect l="T12" t="T13" r="T14" b="T15"/>
            <a:pathLst>
              <a:path w="21600" h="21600">
                <a:moveTo>
                  <a:pt x="21600" y="6079"/>
                </a:moveTo>
                <a:lnTo>
                  <a:pt x="14955" y="0"/>
                </a:lnTo>
                <a:lnTo>
                  <a:pt x="14955" y="4050"/>
                </a:lnTo>
                <a:lnTo>
                  <a:pt x="12427" y="4050"/>
                </a:lnTo>
                <a:cubicBezTo>
                  <a:pt x="5564" y="4050"/>
                  <a:pt x="0" y="7680"/>
                  <a:pt x="0" y="12158"/>
                </a:cubicBezTo>
                <a:lnTo>
                  <a:pt x="0" y="21600"/>
                </a:lnTo>
                <a:lnTo>
                  <a:pt x="4148" y="21600"/>
                </a:lnTo>
                <a:lnTo>
                  <a:pt x="4148" y="12158"/>
                </a:lnTo>
                <a:cubicBezTo>
                  <a:pt x="4148" y="9921"/>
                  <a:pt x="7855" y="8108"/>
                  <a:pt x="12427" y="8108"/>
                </a:cubicBezTo>
                <a:lnTo>
                  <a:pt x="14955" y="8108"/>
                </a:lnTo>
                <a:lnTo>
                  <a:pt x="14955" y="12158"/>
                </a:lnTo>
                <a:lnTo>
                  <a:pt x="21600" y="6079"/>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8211" name="AutoShape 18"/>
          <p:cNvSpPr>
            <a:spLocks noChangeArrowheads="1"/>
          </p:cNvSpPr>
          <p:nvPr/>
        </p:nvSpPr>
        <p:spPr bwMode="auto">
          <a:xfrm rot="10800000">
            <a:off x="6896100" y="1752600"/>
            <a:ext cx="485775" cy="3200400"/>
          </a:xfrm>
          <a:prstGeom prst="downArrow">
            <a:avLst>
              <a:gd name="adj1" fmla="val 50000"/>
              <a:gd name="adj2" fmla="val 16470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solidFill>
                <a:prstClr val="black"/>
              </a:solidFill>
            </a:endParaRPr>
          </a:p>
        </p:txBody>
      </p:sp>
      <p:sp>
        <p:nvSpPr>
          <p:cNvPr id="8223" name="AutoShape 30"/>
          <p:cNvSpPr>
            <a:spLocks noChangeArrowheads="1"/>
          </p:cNvSpPr>
          <p:nvPr/>
        </p:nvSpPr>
        <p:spPr bwMode="auto">
          <a:xfrm>
            <a:off x="609600" y="1752600"/>
            <a:ext cx="812657" cy="1204913"/>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solidFill>
                <a:prstClr val="black"/>
              </a:solidFill>
            </a:endParaRPr>
          </a:p>
        </p:txBody>
      </p:sp>
      <p:sp>
        <p:nvSpPr>
          <p:cNvPr id="8224" name="Text Box 31"/>
          <p:cNvSpPr txBox="1">
            <a:spLocks noChangeArrowheads="1"/>
          </p:cNvSpPr>
          <p:nvPr/>
        </p:nvSpPr>
        <p:spPr bwMode="auto">
          <a:xfrm>
            <a:off x="762000" y="2209800"/>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prstClr val="black"/>
                </a:solidFill>
              </a:rPr>
              <a:t>NPP</a:t>
            </a:r>
          </a:p>
        </p:txBody>
      </p:sp>
      <p:sp>
        <p:nvSpPr>
          <p:cNvPr id="8225" name="Text Box 32"/>
          <p:cNvSpPr txBox="1">
            <a:spLocks noChangeArrowheads="1"/>
          </p:cNvSpPr>
          <p:nvPr/>
        </p:nvSpPr>
        <p:spPr bwMode="auto">
          <a:xfrm>
            <a:off x="685800" y="1295400"/>
            <a:ext cx="754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t>CO</a:t>
            </a:r>
            <a:r>
              <a:rPr lang="en-US" sz="2400" baseline="-25000" dirty="0"/>
              <a:t>2</a:t>
            </a:r>
            <a:endParaRPr lang="en-US" sz="2400" dirty="0"/>
          </a:p>
        </p:txBody>
      </p:sp>
      <p:grpSp>
        <p:nvGrpSpPr>
          <p:cNvPr id="4" name="Group 3"/>
          <p:cNvGrpSpPr/>
          <p:nvPr/>
        </p:nvGrpSpPr>
        <p:grpSpPr>
          <a:xfrm>
            <a:off x="3467100" y="4640262"/>
            <a:ext cx="1887537" cy="1158875"/>
            <a:chOff x="9601200" y="4165600"/>
            <a:chExt cx="1887537" cy="1158875"/>
          </a:xfrm>
        </p:grpSpPr>
        <p:sp>
          <p:nvSpPr>
            <p:cNvPr id="3" name="Oval 2"/>
            <p:cNvSpPr/>
            <p:nvPr/>
          </p:nvSpPr>
          <p:spPr>
            <a:xfrm>
              <a:off x="9601200" y="4165600"/>
              <a:ext cx="1887537" cy="11588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9682392" y="4514047"/>
              <a:ext cx="1725152" cy="400110"/>
            </a:xfrm>
            <a:prstGeom prst="rect">
              <a:avLst/>
            </a:prstGeom>
            <a:noFill/>
          </p:spPr>
          <p:txBody>
            <a:bodyPr wrap="none" rtlCol="0">
              <a:spAutoFit/>
            </a:bodyPr>
            <a:lstStyle/>
            <a:p>
              <a:r>
                <a:rPr lang="en-US" sz="2000" dirty="0" smtClean="0">
                  <a:solidFill>
                    <a:prstClr val="black"/>
                  </a:solidFill>
                </a:rPr>
                <a:t>Soil Microbes</a:t>
              </a:r>
              <a:endParaRPr lang="en-US" sz="2000" dirty="0">
                <a:solidFill>
                  <a:prstClr val="black"/>
                </a:solidFill>
              </a:endParaRPr>
            </a:p>
          </p:txBody>
        </p:sp>
      </p:grpSp>
      <p:grpSp>
        <p:nvGrpSpPr>
          <p:cNvPr id="37" name="Group 36"/>
          <p:cNvGrpSpPr/>
          <p:nvPr/>
        </p:nvGrpSpPr>
        <p:grpSpPr>
          <a:xfrm>
            <a:off x="3543300" y="3374676"/>
            <a:ext cx="1887537" cy="1158875"/>
            <a:chOff x="9601200" y="4165600"/>
            <a:chExt cx="1887537" cy="1158875"/>
          </a:xfrm>
        </p:grpSpPr>
        <p:sp>
          <p:nvSpPr>
            <p:cNvPr id="38" name="Oval 37"/>
            <p:cNvSpPr/>
            <p:nvPr/>
          </p:nvSpPr>
          <p:spPr>
            <a:xfrm>
              <a:off x="9601200" y="4165600"/>
              <a:ext cx="1887537" cy="11588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TextBox 38"/>
            <p:cNvSpPr txBox="1"/>
            <p:nvPr/>
          </p:nvSpPr>
          <p:spPr>
            <a:xfrm>
              <a:off x="9682392" y="4514047"/>
              <a:ext cx="1725152" cy="400110"/>
            </a:xfrm>
            <a:prstGeom prst="rect">
              <a:avLst/>
            </a:prstGeom>
            <a:noFill/>
          </p:spPr>
          <p:txBody>
            <a:bodyPr wrap="none" rtlCol="0">
              <a:spAutoFit/>
            </a:bodyPr>
            <a:lstStyle/>
            <a:p>
              <a:r>
                <a:rPr lang="en-US" sz="2000" dirty="0" smtClean="0">
                  <a:solidFill>
                    <a:prstClr val="black"/>
                  </a:solidFill>
                </a:rPr>
                <a:t>Soil Microbes</a:t>
              </a:r>
              <a:endParaRPr lang="en-US" sz="2000" dirty="0">
                <a:solidFill>
                  <a:prstClr val="black"/>
                </a:solidFill>
              </a:endParaRPr>
            </a:p>
          </p:txBody>
        </p:sp>
      </p:grpSp>
      <p:sp>
        <p:nvSpPr>
          <p:cNvPr id="40" name="Text Box 11"/>
          <p:cNvSpPr txBox="1">
            <a:spLocks noChangeArrowheads="1"/>
          </p:cNvSpPr>
          <p:nvPr/>
        </p:nvSpPr>
        <p:spPr bwMode="auto">
          <a:xfrm>
            <a:off x="5905500" y="2873514"/>
            <a:ext cx="126669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err="1">
                <a:solidFill>
                  <a:prstClr val="black"/>
                </a:solidFill>
              </a:rPr>
              <a:t>m</a:t>
            </a:r>
            <a:r>
              <a:rPr lang="en-US" sz="2000" dirty="0" err="1" smtClean="0">
                <a:solidFill>
                  <a:prstClr val="black"/>
                </a:solidFill>
              </a:rPr>
              <a:t>ethano</a:t>
            </a:r>
            <a:r>
              <a:rPr lang="en-US" sz="2000" dirty="0" smtClean="0">
                <a:solidFill>
                  <a:prstClr val="black"/>
                </a:solidFill>
              </a:rPr>
              <a:t>-</a:t>
            </a:r>
          </a:p>
          <a:p>
            <a:pPr eaLnBrk="1" hangingPunct="1"/>
            <a:r>
              <a:rPr lang="en-US" sz="2000" dirty="0" smtClean="0">
                <a:solidFill>
                  <a:prstClr val="black"/>
                </a:solidFill>
              </a:rPr>
              <a:t>trophy</a:t>
            </a:r>
            <a:endParaRPr lang="en-US" sz="2000" baseline="-25000" dirty="0">
              <a:solidFill>
                <a:prstClr val="black"/>
              </a:solidFill>
            </a:endParaRPr>
          </a:p>
        </p:txBody>
      </p:sp>
      <p:sp>
        <p:nvSpPr>
          <p:cNvPr id="5" name="Down Arrow 4"/>
          <p:cNvSpPr/>
          <p:nvPr/>
        </p:nvSpPr>
        <p:spPr>
          <a:xfrm>
            <a:off x="1698625" y="3303657"/>
            <a:ext cx="333232" cy="5063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Down Arrow 40"/>
          <p:cNvSpPr/>
          <p:nvPr/>
        </p:nvSpPr>
        <p:spPr>
          <a:xfrm>
            <a:off x="2274888" y="3303657"/>
            <a:ext cx="293687" cy="5063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076476" y="3708400"/>
            <a:ext cx="697627" cy="369332"/>
          </a:xfrm>
          <a:prstGeom prst="rect">
            <a:avLst/>
          </a:prstGeom>
          <a:noFill/>
        </p:spPr>
        <p:txBody>
          <a:bodyPr wrap="none" rtlCol="0">
            <a:spAutoFit/>
          </a:bodyPr>
          <a:lstStyle/>
          <a:p>
            <a:r>
              <a:rPr lang="en-US" dirty="0" smtClean="0">
                <a:solidFill>
                  <a:prstClr val="black"/>
                </a:solidFill>
              </a:rPr>
              <a:t>Litter</a:t>
            </a:r>
            <a:endParaRPr lang="en-US" dirty="0">
              <a:solidFill>
                <a:prstClr val="black"/>
              </a:solidFill>
            </a:endParaRPr>
          </a:p>
        </p:txBody>
      </p:sp>
      <p:sp>
        <p:nvSpPr>
          <p:cNvPr id="43" name="TextBox 42"/>
          <p:cNvSpPr txBox="1"/>
          <p:nvPr/>
        </p:nvSpPr>
        <p:spPr>
          <a:xfrm>
            <a:off x="2493099" y="3352800"/>
            <a:ext cx="1088301" cy="646331"/>
          </a:xfrm>
          <a:prstGeom prst="rect">
            <a:avLst/>
          </a:prstGeom>
          <a:noFill/>
        </p:spPr>
        <p:txBody>
          <a:bodyPr wrap="square" rtlCol="0">
            <a:spAutoFit/>
          </a:bodyPr>
          <a:lstStyle/>
          <a:p>
            <a:r>
              <a:rPr lang="en-US" dirty="0" smtClean="0">
                <a:solidFill>
                  <a:prstClr val="black"/>
                </a:solidFill>
              </a:rPr>
              <a:t>Root Exudates</a:t>
            </a:r>
            <a:endParaRPr lang="en-US" dirty="0">
              <a:solidFill>
                <a:prstClr val="black"/>
              </a:solidFill>
            </a:endParaRPr>
          </a:p>
        </p:txBody>
      </p:sp>
      <p:sp>
        <p:nvSpPr>
          <p:cNvPr id="44" name="AutoShape 30"/>
          <p:cNvSpPr>
            <a:spLocks noChangeArrowheads="1"/>
          </p:cNvSpPr>
          <p:nvPr/>
        </p:nvSpPr>
        <p:spPr bwMode="auto">
          <a:xfrm rot="19122490">
            <a:off x="1580927" y="1442934"/>
            <a:ext cx="901141" cy="1204913"/>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solidFill>
                <a:prstClr val="black"/>
              </a:solidFill>
            </a:endParaRPr>
          </a:p>
        </p:txBody>
      </p:sp>
      <p:sp>
        <p:nvSpPr>
          <p:cNvPr id="45" name="Text Box 31"/>
          <p:cNvSpPr txBox="1">
            <a:spLocks noChangeArrowheads="1"/>
          </p:cNvSpPr>
          <p:nvPr/>
        </p:nvSpPr>
        <p:spPr bwMode="auto">
          <a:xfrm>
            <a:off x="1631950" y="1828800"/>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prstClr val="black"/>
                </a:solidFill>
              </a:rPr>
              <a:t>NPP</a:t>
            </a:r>
          </a:p>
        </p:txBody>
      </p:sp>
      <p:sp>
        <p:nvSpPr>
          <p:cNvPr id="7" name="TextBox 6"/>
          <p:cNvSpPr txBox="1"/>
          <p:nvPr/>
        </p:nvSpPr>
        <p:spPr>
          <a:xfrm>
            <a:off x="2261408" y="1089271"/>
            <a:ext cx="1527982" cy="923330"/>
          </a:xfrm>
          <a:prstGeom prst="rect">
            <a:avLst/>
          </a:prstGeom>
          <a:solidFill>
            <a:srgbClr val="FF0000"/>
          </a:solidFill>
        </p:spPr>
        <p:txBody>
          <a:bodyPr wrap="none" rtlCol="0">
            <a:spAutoFit/>
          </a:bodyPr>
          <a:lstStyle/>
          <a:p>
            <a:r>
              <a:rPr lang="en-US" b="1" dirty="0" smtClean="0"/>
              <a:t>Carbon Inputs</a:t>
            </a:r>
          </a:p>
          <a:p>
            <a:pPr marL="285750" indent="-285750">
              <a:buFont typeface="Arial" panose="020B0604020202020204" pitchFamily="34" charset="0"/>
              <a:buChar char="•"/>
            </a:pPr>
            <a:r>
              <a:rPr lang="en-US" b="1" dirty="0" smtClean="0"/>
              <a:t>[CO</a:t>
            </a:r>
            <a:r>
              <a:rPr lang="en-US" b="1" baseline="-25000" dirty="0" smtClean="0"/>
              <a:t>2</a:t>
            </a:r>
            <a:r>
              <a:rPr lang="en-US" b="1" dirty="0" smtClean="0"/>
              <a:t>]</a:t>
            </a:r>
          </a:p>
          <a:p>
            <a:pPr marL="285750" indent="-285750">
              <a:buFont typeface="Arial" panose="020B0604020202020204" pitchFamily="34" charset="0"/>
              <a:buChar char="•"/>
            </a:pPr>
            <a:r>
              <a:rPr lang="en-US" b="1" dirty="0" smtClean="0"/>
              <a:t>LAI</a:t>
            </a:r>
            <a:endParaRPr lang="en-US" b="1" dirty="0"/>
          </a:p>
        </p:txBody>
      </p:sp>
      <p:sp>
        <p:nvSpPr>
          <p:cNvPr id="47" name="TextBox 46"/>
          <p:cNvSpPr txBox="1"/>
          <p:nvPr/>
        </p:nvSpPr>
        <p:spPr>
          <a:xfrm>
            <a:off x="1040419" y="4538313"/>
            <a:ext cx="1619098" cy="923330"/>
          </a:xfrm>
          <a:prstGeom prst="rect">
            <a:avLst/>
          </a:prstGeom>
          <a:solidFill>
            <a:srgbClr val="FF0000"/>
          </a:solidFill>
        </p:spPr>
        <p:txBody>
          <a:bodyPr wrap="none" rtlCol="0">
            <a:spAutoFit/>
          </a:bodyPr>
          <a:lstStyle/>
          <a:p>
            <a:r>
              <a:rPr lang="en-US" b="1" dirty="0" smtClean="0"/>
              <a:t>Anoxia</a:t>
            </a:r>
          </a:p>
          <a:p>
            <a:pPr marL="285750" indent="-285750">
              <a:buFont typeface="Arial" panose="020B0604020202020204" pitchFamily="34" charset="0"/>
              <a:buChar char="•"/>
            </a:pPr>
            <a:r>
              <a:rPr lang="en-US" b="1" dirty="0" smtClean="0"/>
              <a:t>Inundation</a:t>
            </a:r>
          </a:p>
          <a:p>
            <a:pPr marL="285750" indent="-285750">
              <a:buFont typeface="Arial" panose="020B0604020202020204" pitchFamily="34" charset="0"/>
              <a:buChar char="•"/>
            </a:pPr>
            <a:r>
              <a:rPr lang="en-US" b="1" dirty="0" smtClean="0"/>
              <a:t>Water Table</a:t>
            </a:r>
            <a:endParaRPr lang="en-US" b="1" dirty="0"/>
          </a:p>
        </p:txBody>
      </p:sp>
      <p:sp>
        <p:nvSpPr>
          <p:cNvPr id="48" name="TextBox 47"/>
          <p:cNvSpPr txBox="1"/>
          <p:nvPr/>
        </p:nvSpPr>
        <p:spPr>
          <a:xfrm>
            <a:off x="3200400" y="4215147"/>
            <a:ext cx="2093009" cy="646331"/>
          </a:xfrm>
          <a:prstGeom prst="rect">
            <a:avLst/>
          </a:prstGeom>
          <a:solidFill>
            <a:srgbClr val="FF0000"/>
          </a:solidFill>
        </p:spPr>
        <p:txBody>
          <a:bodyPr wrap="none" rtlCol="0">
            <a:spAutoFit/>
          </a:bodyPr>
          <a:lstStyle/>
          <a:p>
            <a:r>
              <a:rPr lang="en-US" b="1" dirty="0" smtClean="0"/>
              <a:t>Metabolic Rates</a:t>
            </a:r>
          </a:p>
          <a:p>
            <a:pPr marL="285750" indent="-285750">
              <a:buFont typeface="Arial" panose="020B0604020202020204" pitchFamily="34" charset="0"/>
              <a:buChar char="•"/>
            </a:pPr>
            <a:r>
              <a:rPr lang="en-US" b="1" dirty="0" smtClean="0"/>
              <a:t>Soil Temperature</a:t>
            </a:r>
            <a:endParaRPr lang="en-US" b="1" dirty="0"/>
          </a:p>
        </p:txBody>
      </p:sp>
      <p:sp>
        <p:nvSpPr>
          <p:cNvPr id="49" name="TextBox 48"/>
          <p:cNvSpPr txBox="1"/>
          <p:nvPr/>
        </p:nvSpPr>
        <p:spPr>
          <a:xfrm>
            <a:off x="7123786" y="165941"/>
            <a:ext cx="2020214" cy="923330"/>
          </a:xfrm>
          <a:prstGeom prst="rect">
            <a:avLst/>
          </a:prstGeom>
          <a:solidFill>
            <a:srgbClr val="FF0000"/>
          </a:solidFill>
        </p:spPr>
        <p:txBody>
          <a:bodyPr wrap="square" rtlCol="0">
            <a:spAutoFit/>
          </a:bodyPr>
          <a:lstStyle/>
          <a:p>
            <a:r>
              <a:rPr lang="en-US" b="1" dirty="0" smtClean="0"/>
              <a:t>Vegetation Species</a:t>
            </a:r>
          </a:p>
          <a:p>
            <a:pPr marL="285750" indent="-285750">
              <a:buFont typeface="Arial" panose="020B0604020202020204" pitchFamily="34" charset="0"/>
              <a:buChar char="•"/>
            </a:pPr>
            <a:r>
              <a:rPr lang="en-US" b="1" dirty="0" smtClean="0"/>
              <a:t>Plant-Aided Transport</a:t>
            </a:r>
            <a:endParaRPr lang="en-US" b="1" dirty="0"/>
          </a:p>
        </p:txBody>
      </p:sp>
      <p:sp>
        <p:nvSpPr>
          <p:cNvPr id="177" name="AutoShape 18"/>
          <p:cNvSpPr>
            <a:spLocks noChangeArrowheads="1"/>
          </p:cNvSpPr>
          <p:nvPr/>
        </p:nvSpPr>
        <p:spPr bwMode="auto">
          <a:xfrm rot="10800000">
            <a:off x="7820025" y="1752600"/>
            <a:ext cx="485775" cy="3200400"/>
          </a:xfrm>
          <a:prstGeom prst="downArrow">
            <a:avLst>
              <a:gd name="adj1" fmla="val 50000"/>
              <a:gd name="adj2" fmla="val 164706"/>
            </a:avLst>
          </a:prstGeom>
          <a:solidFill>
            <a:schemeClr val="accent1">
              <a:lumMod val="40000"/>
              <a:lumOff val="60000"/>
            </a:schemeClr>
          </a:solidFill>
          <a:ln w="9525">
            <a:solidFill>
              <a:schemeClr val="tx1"/>
            </a:solidFill>
            <a:miter lim="800000"/>
            <a:headEnd/>
            <a:tailEnd/>
          </a:ln>
          <a:effectLst/>
          <a:extLst/>
        </p:spPr>
        <p:txBody>
          <a:bodyPr vert="eaVert" wrap="none" anchor="ctr"/>
          <a:lstStyle/>
          <a:p>
            <a:endParaRPr lang="en-US">
              <a:solidFill>
                <a:prstClr val="black"/>
              </a:solidFill>
            </a:endParaRPr>
          </a:p>
        </p:txBody>
      </p:sp>
      <p:pic>
        <p:nvPicPr>
          <p:cNvPr id="176" name="Picture 17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contrast="35000"/>
                    </a14:imgEffect>
                  </a14:imgLayer>
                </a14:imgProps>
              </a:ext>
              <a:ext uri="{28A0092B-C50C-407E-A947-70E740481C1C}">
                <a14:useLocalDpi xmlns:a14="http://schemas.microsoft.com/office/drawing/2010/main" val="0"/>
              </a:ext>
            </a:extLst>
          </a:blip>
          <a:stretch>
            <a:fillRect/>
          </a:stretch>
        </p:blipFill>
        <p:spPr>
          <a:xfrm>
            <a:off x="7696200" y="1066800"/>
            <a:ext cx="2019300" cy="3972409"/>
          </a:xfrm>
          <a:prstGeom prst="rect">
            <a:avLst/>
          </a:prstGeom>
        </p:spPr>
      </p:pic>
      <p:sp>
        <p:nvSpPr>
          <p:cNvPr id="178" name="Text Box 14"/>
          <p:cNvSpPr txBox="1">
            <a:spLocks noChangeArrowheads="1"/>
          </p:cNvSpPr>
          <p:nvPr/>
        </p:nvSpPr>
        <p:spPr bwMode="auto">
          <a:xfrm>
            <a:off x="7491412" y="1219200"/>
            <a:ext cx="738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t>CH</a:t>
            </a:r>
            <a:r>
              <a:rPr lang="en-US" sz="2400" baseline="-25000" dirty="0"/>
              <a:t>4</a:t>
            </a:r>
            <a:endParaRPr lang="en-US" sz="2400" dirty="0"/>
          </a:p>
        </p:txBody>
      </p:sp>
      <p:sp>
        <p:nvSpPr>
          <p:cNvPr id="179" name="TextBox 178"/>
          <p:cNvSpPr txBox="1"/>
          <p:nvPr/>
        </p:nvSpPr>
        <p:spPr>
          <a:xfrm>
            <a:off x="1050282" y="5943600"/>
            <a:ext cx="6687008" cy="584775"/>
          </a:xfrm>
          <a:prstGeom prst="rect">
            <a:avLst/>
          </a:prstGeom>
          <a:solidFill>
            <a:srgbClr val="FF0000"/>
          </a:solidFill>
        </p:spPr>
        <p:txBody>
          <a:bodyPr wrap="square" rtlCol="0">
            <a:spAutoFit/>
          </a:bodyPr>
          <a:lstStyle/>
          <a:p>
            <a:r>
              <a:rPr lang="en-US" sz="3200" b="1" i="1" dirty="0" smtClean="0"/>
              <a:t>All of these factors depend on climate</a:t>
            </a:r>
            <a:endParaRPr lang="en-US" sz="3200" b="1" i="1" dirty="0"/>
          </a:p>
        </p:txBody>
      </p:sp>
    </p:spTree>
    <p:extLst>
      <p:ext uri="{BB962C8B-B14F-4D97-AF65-F5344CB8AC3E}">
        <p14:creationId xmlns:p14="http://schemas.microsoft.com/office/powerpoint/2010/main" val="281597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7" grpId="0" animBg="1"/>
      <p:bldP spid="48" grpId="0" animBg="1"/>
      <p:bldP spid="49" grpId="0" animBg="1"/>
      <p:bldP spid="177" grpId="0" animBg="1"/>
      <p:bldP spid="178" grpId="0"/>
      <p:bldP spid="17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Future CH4 Emissions</a:t>
            </a:r>
            <a:endParaRPr lang="en-US" dirty="0"/>
          </a:p>
        </p:txBody>
      </p:sp>
      <p:sp>
        <p:nvSpPr>
          <p:cNvPr id="3" name="Content Placeholder 2"/>
          <p:cNvSpPr>
            <a:spLocks noGrp="1"/>
          </p:cNvSpPr>
          <p:nvPr>
            <p:ph idx="1"/>
          </p:nvPr>
        </p:nvSpPr>
        <p:spPr/>
        <p:txBody>
          <a:bodyPr>
            <a:normAutofit fontScale="92500" lnSpcReduction="20000"/>
          </a:bodyPr>
          <a:lstStyle/>
          <a:p>
            <a:pPr marL="118872" indent="0">
              <a:buNone/>
            </a:pPr>
            <a:r>
              <a:rPr lang="en-US" dirty="0" smtClean="0"/>
              <a:t>Models have explored effects of:</a:t>
            </a:r>
          </a:p>
          <a:p>
            <a:r>
              <a:rPr lang="en-US" dirty="0" smtClean="0"/>
              <a:t>Changes in [CO2] and LAI</a:t>
            </a:r>
          </a:p>
          <a:p>
            <a:pPr lvl="1"/>
            <a:r>
              <a:rPr lang="en-US" dirty="0" smtClean="0"/>
              <a:t>Increased productivity</a:t>
            </a:r>
          </a:p>
          <a:p>
            <a:pPr lvl="1"/>
            <a:r>
              <a:rPr lang="en-US" dirty="0" smtClean="0"/>
              <a:t>Lower water tables (</a:t>
            </a:r>
            <a:r>
              <a:rPr lang="en-US" dirty="0" err="1" smtClean="0"/>
              <a:t>Ringeval</a:t>
            </a:r>
            <a:r>
              <a:rPr lang="en-US" dirty="0" smtClean="0"/>
              <a:t> et al., 2011; </a:t>
            </a:r>
            <a:r>
              <a:rPr lang="en-US" dirty="0" err="1" smtClean="0"/>
              <a:t>Koven</a:t>
            </a:r>
            <a:r>
              <a:rPr lang="en-US" dirty="0" smtClean="0"/>
              <a:t> et al., 2011)</a:t>
            </a:r>
          </a:p>
          <a:p>
            <a:r>
              <a:rPr lang="en-US" dirty="0" smtClean="0"/>
              <a:t>Changes in inundation and water table depth</a:t>
            </a:r>
          </a:p>
          <a:p>
            <a:pPr lvl="1"/>
            <a:r>
              <a:rPr lang="en-US" dirty="0" smtClean="0"/>
              <a:t>T-P interactions (Bohn et al., 2007; 2010; 2013)</a:t>
            </a:r>
          </a:p>
          <a:p>
            <a:pPr lvl="1"/>
            <a:r>
              <a:rPr lang="en-US" dirty="0" smtClean="0"/>
              <a:t>Conversion from temperature- to water-limited regimes (Chen et al., 2015)</a:t>
            </a:r>
          </a:p>
          <a:p>
            <a:r>
              <a:rPr lang="en-US" dirty="0" smtClean="0"/>
              <a:t>Changes in microbial metabolism</a:t>
            </a:r>
          </a:p>
          <a:p>
            <a:pPr lvl="1"/>
            <a:r>
              <a:rPr lang="en-US" dirty="0" smtClean="0"/>
              <a:t>Acclimatization (</a:t>
            </a:r>
            <a:r>
              <a:rPr lang="en-US" dirty="0" err="1" smtClean="0"/>
              <a:t>Koven</a:t>
            </a:r>
            <a:r>
              <a:rPr lang="en-US" dirty="0" smtClean="0"/>
              <a:t> et al., 2011)</a:t>
            </a:r>
          </a:p>
        </p:txBody>
      </p:sp>
      <p:sp>
        <p:nvSpPr>
          <p:cNvPr id="4" name="Slide Number Placeholder 3"/>
          <p:cNvSpPr>
            <a:spLocks noGrp="1"/>
          </p:cNvSpPr>
          <p:nvPr>
            <p:ph type="sldNum" sz="quarter" idx="12"/>
          </p:nvPr>
        </p:nvSpPr>
        <p:spPr/>
        <p:txBody>
          <a:bodyPr/>
          <a:lstStyle/>
          <a:p>
            <a:fld id="{3C1E7977-EE50-4BF3-AE6A-540756A0584B}" type="slidenum">
              <a:rPr lang="en-US" smtClean="0"/>
              <a:t>3</a:t>
            </a:fld>
            <a:endParaRPr lang="en-US"/>
          </a:p>
        </p:txBody>
      </p:sp>
    </p:spTree>
    <p:extLst>
      <p:ext uri="{BB962C8B-B14F-4D97-AF65-F5344CB8AC3E}">
        <p14:creationId xmlns:p14="http://schemas.microsoft.com/office/powerpoint/2010/main" val="2797590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Wetland Vegetation</a:t>
            </a:r>
            <a:endParaRPr lang="en-US" dirty="0"/>
          </a:p>
        </p:txBody>
      </p:sp>
      <p:sp>
        <p:nvSpPr>
          <p:cNvPr id="3" name="Content Placeholder 2"/>
          <p:cNvSpPr>
            <a:spLocks noGrp="1"/>
          </p:cNvSpPr>
          <p:nvPr>
            <p:ph idx="1"/>
          </p:nvPr>
        </p:nvSpPr>
        <p:spPr/>
        <p:txBody>
          <a:bodyPr/>
          <a:lstStyle/>
          <a:p>
            <a:r>
              <a:rPr lang="en-US" dirty="0" smtClean="0"/>
              <a:t>Future </a:t>
            </a:r>
            <a:r>
              <a:rPr lang="en-US" b="1" i="1" dirty="0" smtClean="0"/>
              <a:t>upland</a:t>
            </a:r>
            <a:r>
              <a:rPr lang="en-US" dirty="0" smtClean="0"/>
              <a:t> vegetation changes have been studied extensively</a:t>
            </a:r>
          </a:p>
          <a:p>
            <a:pPr lvl="1"/>
            <a:r>
              <a:rPr lang="en-US" dirty="0" smtClean="0"/>
              <a:t>Northward shifts of biomes (Kaplan and New, 2006)</a:t>
            </a:r>
          </a:p>
          <a:p>
            <a:r>
              <a:rPr lang="en-US" dirty="0" smtClean="0"/>
              <a:t>Future </a:t>
            </a:r>
            <a:r>
              <a:rPr lang="en-US" b="1" i="1" dirty="0" smtClean="0"/>
              <a:t>wetland</a:t>
            </a:r>
            <a:r>
              <a:rPr lang="en-US" dirty="0" smtClean="0"/>
              <a:t> vegetation changes not well studied</a:t>
            </a:r>
          </a:p>
          <a:p>
            <a:endParaRPr lang="en-US" dirty="0" smtClean="0"/>
          </a:p>
        </p:txBody>
      </p:sp>
      <p:sp>
        <p:nvSpPr>
          <p:cNvPr id="4" name="Slide Number Placeholder 3"/>
          <p:cNvSpPr>
            <a:spLocks noGrp="1"/>
          </p:cNvSpPr>
          <p:nvPr>
            <p:ph type="sldNum" sz="quarter" idx="12"/>
          </p:nvPr>
        </p:nvSpPr>
        <p:spPr/>
        <p:txBody>
          <a:bodyPr/>
          <a:lstStyle/>
          <a:p>
            <a:fld id="{3C1E7977-EE50-4BF3-AE6A-540756A0584B}" type="slidenum">
              <a:rPr lang="en-US" smtClean="0"/>
              <a:t>4</a:t>
            </a:fld>
            <a:endParaRPr lang="en-US"/>
          </a:p>
        </p:txBody>
      </p:sp>
    </p:spTree>
    <p:extLst>
      <p:ext uri="{BB962C8B-B14F-4D97-AF65-F5344CB8AC3E}">
        <p14:creationId xmlns:p14="http://schemas.microsoft.com/office/powerpoint/2010/main" val="556446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Wetland Plant Zonation</a:t>
            </a:r>
            <a:endParaRPr lang="en-US" dirty="0"/>
          </a:p>
        </p:txBody>
      </p:sp>
      <p:sp>
        <p:nvSpPr>
          <p:cNvPr id="4" name="Slide Number Placeholder 3"/>
          <p:cNvSpPr>
            <a:spLocks noGrp="1"/>
          </p:cNvSpPr>
          <p:nvPr>
            <p:ph type="sldNum" sz="quarter" idx="12"/>
          </p:nvPr>
        </p:nvSpPr>
        <p:spPr/>
        <p:txBody>
          <a:bodyPr/>
          <a:lstStyle/>
          <a:p>
            <a:fld id="{3C1E7977-EE50-4BF3-AE6A-540756A0584B}" type="slidenum">
              <a:rPr lang="en-US" smtClean="0"/>
              <a:t>5</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47" y="1553664"/>
            <a:ext cx="6781800" cy="530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13047" y="6400800"/>
            <a:ext cx="2196755" cy="369332"/>
          </a:xfrm>
          <a:prstGeom prst="rect">
            <a:avLst/>
          </a:prstGeom>
          <a:noFill/>
        </p:spPr>
        <p:txBody>
          <a:bodyPr wrap="none" rtlCol="0">
            <a:spAutoFit/>
          </a:bodyPr>
          <a:lstStyle/>
          <a:p>
            <a:r>
              <a:rPr lang="en-US" dirty="0" err="1" smtClean="0"/>
              <a:t>Eppinga</a:t>
            </a:r>
            <a:r>
              <a:rPr lang="en-US" dirty="0" smtClean="0"/>
              <a:t> et al., (2008)</a:t>
            </a:r>
            <a:endParaRPr lang="en-US" dirty="0"/>
          </a:p>
        </p:txBody>
      </p:sp>
      <p:sp>
        <p:nvSpPr>
          <p:cNvPr id="7" name="Rectangle 6"/>
          <p:cNvSpPr/>
          <p:nvPr/>
        </p:nvSpPr>
        <p:spPr>
          <a:xfrm>
            <a:off x="2674647" y="1752600"/>
            <a:ext cx="28194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50834" y="3605667"/>
            <a:ext cx="3322833" cy="1200329"/>
          </a:xfrm>
          <a:prstGeom prst="rect">
            <a:avLst/>
          </a:prstGeom>
          <a:solidFill>
            <a:srgbClr val="00B0F0"/>
          </a:solidFill>
        </p:spPr>
        <p:txBody>
          <a:bodyPr wrap="none" rtlCol="0">
            <a:spAutoFit/>
          </a:bodyPr>
          <a:lstStyle/>
          <a:p>
            <a:r>
              <a:rPr lang="en-US" sz="2400" dirty="0" smtClean="0"/>
              <a:t>Sedges</a:t>
            </a:r>
          </a:p>
          <a:p>
            <a:pPr marL="342900" indent="-342900">
              <a:buFont typeface="Arial" panose="020B0604020202020204" pitchFamily="34" charset="0"/>
              <a:buChar char="•"/>
            </a:pPr>
            <a:r>
              <a:rPr lang="en-US" sz="2400" dirty="0" smtClean="0"/>
              <a:t>Plant-Aided Transport</a:t>
            </a:r>
          </a:p>
          <a:p>
            <a:pPr marL="342900" indent="-342900">
              <a:buFont typeface="Arial" panose="020B0604020202020204" pitchFamily="34" charset="0"/>
              <a:buChar char="•"/>
            </a:pPr>
            <a:r>
              <a:rPr lang="en-US" sz="2400" dirty="0" smtClean="0"/>
              <a:t>Wetter Environments</a:t>
            </a:r>
          </a:p>
        </p:txBody>
      </p:sp>
      <p:sp>
        <p:nvSpPr>
          <p:cNvPr id="10" name="TextBox 9"/>
          <p:cNvSpPr txBox="1"/>
          <p:nvPr/>
        </p:nvSpPr>
        <p:spPr>
          <a:xfrm>
            <a:off x="2803234" y="1752600"/>
            <a:ext cx="3007555" cy="1200329"/>
          </a:xfrm>
          <a:prstGeom prst="rect">
            <a:avLst/>
          </a:prstGeom>
          <a:solidFill>
            <a:srgbClr val="92D050"/>
          </a:solidFill>
        </p:spPr>
        <p:txBody>
          <a:bodyPr wrap="none" rtlCol="0">
            <a:spAutoFit/>
          </a:bodyPr>
          <a:lstStyle/>
          <a:p>
            <a:r>
              <a:rPr lang="en-US" sz="2400" dirty="0" smtClean="0"/>
              <a:t>Trees and Shrubs</a:t>
            </a:r>
          </a:p>
          <a:p>
            <a:pPr marL="342900" indent="-342900">
              <a:buFont typeface="Arial" panose="020B0604020202020204" pitchFamily="34" charset="0"/>
              <a:buChar char="•"/>
            </a:pPr>
            <a:r>
              <a:rPr lang="en-US" sz="2400" dirty="0" smtClean="0"/>
              <a:t>Higher LAI</a:t>
            </a:r>
          </a:p>
          <a:p>
            <a:pPr marL="342900" indent="-342900">
              <a:buFont typeface="Arial" panose="020B0604020202020204" pitchFamily="34" charset="0"/>
              <a:buChar char="•"/>
            </a:pPr>
            <a:r>
              <a:rPr lang="en-US" sz="2400" dirty="0" smtClean="0"/>
              <a:t>Drier Environments</a:t>
            </a:r>
          </a:p>
        </p:txBody>
      </p:sp>
      <p:cxnSp>
        <p:nvCxnSpPr>
          <p:cNvPr id="11" name="Straight Arrow Connector 10"/>
          <p:cNvCxnSpPr/>
          <p:nvPr/>
        </p:nvCxnSpPr>
        <p:spPr>
          <a:xfrm flipH="1">
            <a:off x="2803234" y="4805996"/>
            <a:ext cx="633413" cy="680404"/>
          </a:xfrm>
          <a:prstGeom prst="straightConnector1">
            <a:avLst/>
          </a:prstGeom>
          <a:ln w="50800" cmpd="sng">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589047" y="4805996"/>
            <a:ext cx="633413" cy="680404"/>
          </a:xfrm>
          <a:prstGeom prst="straightConnector1">
            <a:avLst/>
          </a:prstGeom>
          <a:ln w="50800" cmpd="sng">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8247" y="4805996"/>
            <a:ext cx="304800" cy="492602"/>
          </a:xfrm>
          <a:prstGeom prst="straightConnector1">
            <a:avLst/>
          </a:prstGeom>
          <a:ln w="50800" cmpd="sng">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760247" y="2352764"/>
            <a:ext cx="990600" cy="680404"/>
          </a:xfrm>
          <a:prstGeom prst="straightConnector1">
            <a:avLst/>
          </a:prstGeom>
          <a:ln w="50800" cmpd="sng">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815551" y="2438489"/>
            <a:ext cx="395873" cy="594679"/>
          </a:xfrm>
          <a:prstGeom prst="straightConnector1">
            <a:avLst/>
          </a:prstGeom>
          <a:ln w="50800" cmpd="sng">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200" y="5480921"/>
            <a:ext cx="922047" cy="461665"/>
          </a:xfrm>
          <a:prstGeom prst="rect">
            <a:avLst/>
          </a:prstGeom>
          <a:solidFill>
            <a:srgbClr val="92D050"/>
          </a:solidFill>
        </p:spPr>
        <p:txBody>
          <a:bodyPr wrap="none" rtlCol="0">
            <a:spAutoFit/>
          </a:bodyPr>
          <a:lstStyle/>
          <a:p>
            <a:r>
              <a:rPr lang="en-US" sz="2400" dirty="0" smtClean="0"/>
              <a:t>Ridge</a:t>
            </a:r>
          </a:p>
        </p:txBody>
      </p:sp>
      <p:sp>
        <p:nvSpPr>
          <p:cNvPr id="22" name="TextBox 21"/>
          <p:cNvSpPr txBox="1"/>
          <p:nvPr/>
        </p:nvSpPr>
        <p:spPr>
          <a:xfrm>
            <a:off x="541047" y="6337042"/>
            <a:ext cx="1080745" cy="461665"/>
          </a:xfrm>
          <a:prstGeom prst="rect">
            <a:avLst/>
          </a:prstGeom>
          <a:solidFill>
            <a:srgbClr val="00B0F0"/>
          </a:solidFill>
        </p:spPr>
        <p:txBody>
          <a:bodyPr wrap="none" rtlCol="0">
            <a:spAutoFit/>
          </a:bodyPr>
          <a:lstStyle/>
          <a:p>
            <a:r>
              <a:rPr lang="en-US" sz="2400" dirty="0" smtClean="0"/>
              <a:t>Hollow</a:t>
            </a:r>
          </a:p>
        </p:txBody>
      </p:sp>
      <p:cxnSp>
        <p:nvCxnSpPr>
          <p:cNvPr id="23" name="Straight Arrow Connector 22"/>
          <p:cNvCxnSpPr/>
          <p:nvPr/>
        </p:nvCxnSpPr>
        <p:spPr>
          <a:xfrm flipV="1">
            <a:off x="998247" y="5146198"/>
            <a:ext cx="457200" cy="340202"/>
          </a:xfrm>
          <a:prstGeom prst="straightConnector1">
            <a:avLst/>
          </a:prstGeom>
          <a:ln w="50800" cmpd="sng">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621792" y="6028719"/>
            <a:ext cx="914400" cy="565556"/>
          </a:xfrm>
          <a:prstGeom prst="straightConnector1">
            <a:avLst/>
          </a:prstGeom>
          <a:ln w="50800" cmpd="sng">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440024" y="1755687"/>
            <a:ext cx="2703976" cy="3785652"/>
          </a:xfrm>
          <a:prstGeom prst="rect">
            <a:avLst/>
          </a:prstGeom>
          <a:solidFill>
            <a:schemeClr val="accent1"/>
          </a:solidFill>
        </p:spPr>
        <p:txBody>
          <a:bodyPr wrap="square" rtlCol="0">
            <a:spAutoFit/>
          </a:bodyPr>
          <a:lstStyle/>
          <a:p>
            <a:r>
              <a:rPr lang="en-US" sz="2400" dirty="0" smtClean="0"/>
              <a:t>Areas covered by trees and sedges might change in response to long-term changes in inundation and water table depth.</a:t>
            </a:r>
          </a:p>
          <a:p>
            <a:endParaRPr lang="en-US" sz="2400" dirty="0"/>
          </a:p>
          <a:p>
            <a:r>
              <a:rPr lang="en-US" sz="2400" dirty="0" smtClean="0"/>
              <a:t>This might affect CH4 emissions. </a:t>
            </a:r>
          </a:p>
        </p:txBody>
      </p:sp>
    </p:spTree>
    <p:extLst>
      <p:ext uri="{BB962C8B-B14F-4D97-AF65-F5344CB8AC3E}">
        <p14:creationId xmlns:p14="http://schemas.microsoft.com/office/powerpoint/2010/main" val="173325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Questions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How will the distributions of wetland plant functional groups (sedges, mosses, shrubs, trees) change in response to climate change over the next century?</a:t>
            </a:r>
          </a:p>
          <a:p>
            <a:r>
              <a:rPr lang="en-US" dirty="0" smtClean="0"/>
              <a:t>How will these changes affect methane emissions?</a:t>
            </a:r>
          </a:p>
          <a:p>
            <a:r>
              <a:rPr lang="en-US" dirty="0" smtClean="0"/>
              <a:t>How will these effects compare to the effects of changes in:</a:t>
            </a:r>
          </a:p>
          <a:p>
            <a:pPr lvl="1"/>
            <a:r>
              <a:rPr lang="en-US" dirty="0" smtClean="0"/>
              <a:t>Carbon input</a:t>
            </a:r>
          </a:p>
          <a:p>
            <a:pPr lvl="1"/>
            <a:r>
              <a:rPr lang="en-US" dirty="0" smtClean="0"/>
              <a:t>Soil moisture</a:t>
            </a:r>
          </a:p>
          <a:p>
            <a:pPr lvl="1"/>
            <a:r>
              <a:rPr lang="en-US" dirty="0" smtClean="0"/>
              <a:t>Soil temperature</a:t>
            </a:r>
          </a:p>
          <a:p>
            <a:pPr lvl="1"/>
            <a:r>
              <a:rPr lang="en-US" dirty="0" smtClean="0"/>
              <a:t>Microbial metabolism</a:t>
            </a:r>
            <a:endParaRPr lang="en-US" dirty="0"/>
          </a:p>
        </p:txBody>
      </p:sp>
      <p:sp>
        <p:nvSpPr>
          <p:cNvPr id="4" name="Slide Number Placeholder 3"/>
          <p:cNvSpPr>
            <a:spLocks noGrp="1"/>
          </p:cNvSpPr>
          <p:nvPr>
            <p:ph type="sldNum" sz="quarter" idx="12"/>
          </p:nvPr>
        </p:nvSpPr>
        <p:spPr/>
        <p:txBody>
          <a:bodyPr/>
          <a:lstStyle/>
          <a:p>
            <a:fld id="{3C1E7977-EE50-4BF3-AE6A-540756A0584B}" type="slidenum">
              <a:rPr lang="en-US" smtClean="0"/>
              <a:t>6</a:t>
            </a:fld>
            <a:endParaRPr lang="en-US"/>
          </a:p>
        </p:txBody>
      </p:sp>
    </p:spTree>
    <p:extLst>
      <p:ext uri="{BB962C8B-B14F-4D97-AF65-F5344CB8AC3E}">
        <p14:creationId xmlns:p14="http://schemas.microsoft.com/office/powerpoint/2010/main" val="1769927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West Siberian Lowland (WSL)</a:t>
            </a:r>
            <a:endParaRPr lang="en-US" dirty="0"/>
          </a:p>
        </p:txBody>
      </p:sp>
      <p:sp>
        <p:nvSpPr>
          <p:cNvPr id="4" name="Slide Number Placeholder 3"/>
          <p:cNvSpPr>
            <a:spLocks noGrp="1"/>
          </p:cNvSpPr>
          <p:nvPr>
            <p:ph type="sldNum" sz="quarter" idx="12"/>
          </p:nvPr>
        </p:nvSpPr>
        <p:spPr/>
        <p:txBody>
          <a:bodyPr/>
          <a:lstStyle/>
          <a:p>
            <a:fld id="{3C1E7977-EE50-4BF3-AE6A-540756A0584B}" type="slidenum">
              <a:rPr lang="en-US" smtClean="0"/>
              <a:t>7</a:t>
            </a:fld>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66887"/>
            <a:ext cx="5915025"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181600" y="1638300"/>
            <a:ext cx="3466911" cy="1200329"/>
          </a:xfrm>
          <a:prstGeom prst="rect">
            <a:avLst/>
          </a:prstGeom>
          <a:solidFill>
            <a:schemeClr val="accent2">
              <a:lumMod val="60000"/>
              <a:lumOff val="40000"/>
            </a:schemeClr>
          </a:solidFill>
        </p:spPr>
        <p:txBody>
          <a:bodyPr wrap="none" rtlCol="0">
            <a:spAutoFit/>
          </a:bodyPr>
          <a:lstStyle/>
          <a:p>
            <a:r>
              <a:rPr lang="en-US" sz="2400" dirty="0" smtClean="0"/>
              <a:t>Tundra</a:t>
            </a:r>
          </a:p>
          <a:p>
            <a:pPr marL="342900" indent="-342900">
              <a:buFont typeface="Arial" panose="020B0604020202020204" pitchFamily="34" charset="0"/>
              <a:buChar char="•"/>
            </a:pPr>
            <a:r>
              <a:rPr lang="en-US" sz="2400" dirty="0"/>
              <a:t>Few Trees</a:t>
            </a:r>
          </a:p>
          <a:p>
            <a:pPr marL="342900" indent="-342900">
              <a:buFont typeface="Arial" panose="020B0604020202020204" pitchFamily="34" charset="0"/>
              <a:buChar char="•"/>
            </a:pPr>
            <a:r>
              <a:rPr lang="en-US" sz="2400" dirty="0" smtClean="0"/>
              <a:t>Continuous Permafrost</a:t>
            </a:r>
          </a:p>
        </p:txBody>
      </p:sp>
      <p:sp>
        <p:nvSpPr>
          <p:cNvPr id="9" name="TextBox 8"/>
          <p:cNvSpPr txBox="1"/>
          <p:nvPr/>
        </p:nvSpPr>
        <p:spPr>
          <a:xfrm>
            <a:off x="5905689" y="3048000"/>
            <a:ext cx="3238311" cy="1569660"/>
          </a:xfrm>
          <a:prstGeom prst="rect">
            <a:avLst/>
          </a:prstGeom>
          <a:solidFill>
            <a:srgbClr val="92D050"/>
          </a:solidFill>
        </p:spPr>
        <p:txBody>
          <a:bodyPr wrap="square" rtlCol="0">
            <a:spAutoFit/>
          </a:bodyPr>
          <a:lstStyle/>
          <a:p>
            <a:r>
              <a:rPr lang="en-US" sz="2400" dirty="0" smtClean="0"/>
              <a:t>Taiga</a:t>
            </a:r>
          </a:p>
          <a:p>
            <a:pPr marL="342900" indent="-342900">
              <a:buFont typeface="Arial" panose="020B0604020202020204" pitchFamily="34" charset="0"/>
              <a:buChar char="•"/>
            </a:pPr>
            <a:r>
              <a:rPr lang="en-US" sz="2400" dirty="0" smtClean="0"/>
              <a:t>Boreal Forest Belt</a:t>
            </a:r>
          </a:p>
          <a:p>
            <a:pPr marL="342900" indent="-342900">
              <a:buFont typeface="Arial" panose="020B0604020202020204" pitchFamily="34" charset="0"/>
              <a:buChar char="•"/>
            </a:pPr>
            <a:r>
              <a:rPr lang="en-US" sz="2400" dirty="0" err="1" smtClean="0"/>
              <a:t>Discont</a:t>
            </a:r>
            <a:r>
              <a:rPr lang="en-US" sz="2400" dirty="0" smtClean="0"/>
              <a:t>. Permafrost/ Permafrost-Free</a:t>
            </a:r>
          </a:p>
        </p:txBody>
      </p:sp>
      <p:sp>
        <p:nvSpPr>
          <p:cNvPr id="10" name="TextBox 9"/>
          <p:cNvSpPr txBox="1"/>
          <p:nvPr/>
        </p:nvSpPr>
        <p:spPr>
          <a:xfrm>
            <a:off x="6172387" y="4953000"/>
            <a:ext cx="2743013" cy="1200329"/>
          </a:xfrm>
          <a:prstGeom prst="rect">
            <a:avLst/>
          </a:prstGeom>
          <a:solidFill>
            <a:srgbClr val="FFC000"/>
          </a:solidFill>
        </p:spPr>
        <p:txBody>
          <a:bodyPr wrap="square" rtlCol="0">
            <a:spAutoFit/>
          </a:bodyPr>
          <a:lstStyle/>
          <a:p>
            <a:r>
              <a:rPr lang="en-US" sz="2400" dirty="0" smtClean="0"/>
              <a:t>Steppe</a:t>
            </a:r>
          </a:p>
          <a:p>
            <a:pPr marL="342900" indent="-342900">
              <a:buFont typeface="Arial" panose="020B0604020202020204" pitchFamily="34" charset="0"/>
              <a:buChar char="•"/>
            </a:pPr>
            <a:r>
              <a:rPr lang="en-US" sz="2400" dirty="0" smtClean="0"/>
              <a:t>Grasslands</a:t>
            </a:r>
          </a:p>
          <a:p>
            <a:pPr marL="342900" indent="-342900">
              <a:buFont typeface="Arial" panose="020B0604020202020204" pitchFamily="34" charset="0"/>
              <a:buChar char="•"/>
            </a:pPr>
            <a:r>
              <a:rPr lang="en-US" sz="2400" dirty="0" smtClean="0"/>
              <a:t>Permafrost-Free</a:t>
            </a:r>
          </a:p>
        </p:txBody>
      </p:sp>
      <p:sp>
        <p:nvSpPr>
          <p:cNvPr id="8" name="Right Brace 7"/>
          <p:cNvSpPr/>
          <p:nvPr/>
        </p:nvSpPr>
        <p:spPr>
          <a:xfrm>
            <a:off x="4800600" y="1638300"/>
            <a:ext cx="457200" cy="1485900"/>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a:off x="5486400" y="3162300"/>
            <a:ext cx="457200" cy="1485900"/>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a:off x="5638800" y="4648200"/>
            <a:ext cx="457200" cy="1485900"/>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1828800" y="6400800"/>
            <a:ext cx="2151358" cy="369332"/>
          </a:xfrm>
          <a:prstGeom prst="rect">
            <a:avLst/>
          </a:prstGeom>
          <a:noFill/>
        </p:spPr>
        <p:txBody>
          <a:bodyPr wrap="none" rtlCol="0">
            <a:spAutoFit/>
          </a:bodyPr>
          <a:lstStyle/>
          <a:p>
            <a:r>
              <a:rPr lang="en-US" dirty="0" err="1" smtClean="0"/>
              <a:t>Peregon</a:t>
            </a:r>
            <a:r>
              <a:rPr lang="en-US" dirty="0" smtClean="0"/>
              <a:t> et al. (2008)</a:t>
            </a:r>
            <a:endParaRPr lang="en-US" dirty="0"/>
          </a:p>
        </p:txBody>
      </p:sp>
      <p:sp>
        <p:nvSpPr>
          <p:cNvPr id="15" name="TextBox 14"/>
          <p:cNvSpPr txBox="1"/>
          <p:nvPr/>
        </p:nvSpPr>
        <p:spPr>
          <a:xfrm>
            <a:off x="76200" y="5396805"/>
            <a:ext cx="4953000" cy="1384995"/>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US" sz="2400" dirty="0" smtClean="0"/>
              <a:t>Observations:</a:t>
            </a:r>
          </a:p>
          <a:p>
            <a:pPr marL="742950" lvl="1" indent="-285750">
              <a:buFont typeface="Arial" panose="020B0604020202020204" pitchFamily="34" charset="0"/>
              <a:buChar char="•"/>
            </a:pPr>
            <a:r>
              <a:rPr lang="en-US" sz="2400" dirty="0" smtClean="0"/>
              <a:t>Wetland maps</a:t>
            </a:r>
          </a:p>
          <a:p>
            <a:pPr marL="742950" lvl="1" indent="-285750">
              <a:buFont typeface="Arial" panose="020B0604020202020204" pitchFamily="34" charset="0"/>
              <a:buChar char="•"/>
            </a:pPr>
            <a:r>
              <a:rPr lang="en-US" sz="2400" dirty="0" smtClean="0"/>
              <a:t>In </a:t>
            </a:r>
            <a:r>
              <a:rPr lang="en-US" sz="2400" dirty="0"/>
              <a:t>situ </a:t>
            </a:r>
            <a:r>
              <a:rPr lang="en-US" sz="2400" dirty="0" smtClean="0"/>
              <a:t>CH4</a:t>
            </a:r>
            <a:r>
              <a:rPr lang="en-US" sz="2400" dirty="0"/>
              <a:t>, T, water table, </a:t>
            </a:r>
            <a:r>
              <a:rPr lang="en-US" sz="2400" dirty="0" smtClean="0"/>
              <a:t>NPP</a:t>
            </a:r>
          </a:p>
          <a:p>
            <a:pPr lvl="1"/>
            <a:r>
              <a:rPr lang="en-US" sz="1200" dirty="0" smtClean="0"/>
              <a:t>(Sheng </a:t>
            </a:r>
            <a:r>
              <a:rPr lang="en-US" sz="1200" dirty="0"/>
              <a:t>et al., 2004; </a:t>
            </a:r>
            <a:r>
              <a:rPr lang="en-US" sz="1200" dirty="0" err="1"/>
              <a:t>Peregon</a:t>
            </a:r>
            <a:r>
              <a:rPr lang="en-US" sz="1200" dirty="0"/>
              <a:t> et al., 2008; </a:t>
            </a:r>
            <a:r>
              <a:rPr lang="en-US" sz="1200" dirty="0" err="1"/>
              <a:t>Glagolev</a:t>
            </a:r>
            <a:r>
              <a:rPr lang="en-US" sz="1200" dirty="0"/>
              <a:t> et al., 2011</a:t>
            </a:r>
            <a:r>
              <a:rPr lang="en-US" sz="1200" dirty="0" smtClean="0"/>
              <a:t>)</a:t>
            </a:r>
            <a:endParaRPr lang="en-US" sz="1200" dirty="0"/>
          </a:p>
        </p:txBody>
      </p:sp>
    </p:spTree>
    <p:extLst>
      <p:ext uri="{BB962C8B-B14F-4D97-AF65-F5344CB8AC3E}">
        <p14:creationId xmlns:p14="http://schemas.microsoft.com/office/powerpoint/2010/main" val="1677716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87EC11F-ED78-4D1E-95A2-355FD79BAADB}" type="slidenum">
              <a:rPr lang="en-US"/>
              <a:pPr eaLnBrk="1" hangingPunct="1"/>
              <a:t>8</a:t>
            </a:fld>
            <a:endParaRPr lang="en-US"/>
          </a:p>
        </p:txBody>
      </p:sp>
      <p:sp>
        <p:nvSpPr>
          <p:cNvPr id="16387" name="Rectangle 2"/>
          <p:cNvSpPr>
            <a:spLocks noGrp="1" noChangeArrowheads="1"/>
          </p:cNvSpPr>
          <p:nvPr>
            <p:ph type="title"/>
          </p:nvPr>
        </p:nvSpPr>
        <p:spPr>
          <a:xfrm>
            <a:off x="457200" y="350838"/>
            <a:ext cx="8229600" cy="715962"/>
          </a:xfrm>
        </p:spPr>
        <p:txBody>
          <a:bodyPr>
            <a:normAutofit fontScale="90000"/>
          </a:bodyPr>
          <a:lstStyle/>
          <a:p>
            <a:pPr eaLnBrk="1" hangingPunct="1"/>
            <a:r>
              <a:rPr lang="en-US" dirty="0" smtClean="0">
                <a:solidFill>
                  <a:schemeClr val="accent1"/>
                </a:solidFill>
              </a:rPr>
              <a:t>Modeling Framework</a:t>
            </a:r>
          </a:p>
        </p:txBody>
      </p:sp>
      <p:sp>
        <p:nvSpPr>
          <p:cNvPr id="16388" name="Rectangle 3"/>
          <p:cNvSpPr>
            <a:spLocks noGrp="1" noChangeArrowheads="1"/>
          </p:cNvSpPr>
          <p:nvPr>
            <p:ph type="body" idx="1"/>
          </p:nvPr>
        </p:nvSpPr>
        <p:spPr>
          <a:xfrm>
            <a:off x="304800" y="1493837"/>
            <a:ext cx="4800600" cy="4525963"/>
          </a:xfrm>
        </p:spPr>
        <p:txBody>
          <a:bodyPr>
            <a:normAutofit/>
          </a:bodyPr>
          <a:lstStyle/>
          <a:p>
            <a:pPr eaLnBrk="1" hangingPunct="1">
              <a:lnSpc>
                <a:spcPct val="80000"/>
              </a:lnSpc>
            </a:pPr>
            <a:r>
              <a:rPr lang="en-US" dirty="0" smtClean="0"/>
              <a:t>VIC hydrology model</a:t>
            </a:r>
          </a:p>
          <a:p>
            <a:pPr lvl="1" eaLnBrk="1" hangingPunct="1">
              <a:lnSpc>
                <a:spcPct val="80000"/>
              </a:lnSpc>
            </a:pPr>
            <a:r>
              <a:rPr lang="en-US" dirty="0" smtClean="0"/>
              <a:t>Large, “flat” grid cells (e.g. 100x100 km)</a:t>
            </a:r>
          </a:p>
          <a:p>
            <a:pPr lvl="1" eaLnBrk="1" hangingPunct="1">
              <a:lnSpc>
                <a:spcPct val="80000"/>
              </a:lnSpc>
            </a:pPr>
            <a:r>
              <a:rPr lang="en-US" dirty="0" smtClean="0"/>
              <a:t>On hourly time step, simulate:</a:t>
            </a:r>
          </a:p>
          <a:p>
            <a:pPr lvl="2" eaLnBrk="1" hangingPunct="1">
              <a:lnSpc>
                <a:spcPct val="80000"/>
              </a:lnSpc>
            </a:pPr>
            <a:r>
              <a:rPr lang="en-US" dirty="0" smtClean="0"/>
              <a:t>Soil T profile</a:t>
            </a:r>
          </a:p>
          <a:p>
            <a:pPr lvl="2" eaLnBrk="1" hangingPunct="1">
              <a:lnSpc>
                <a:spcPct val="80000"/>
              </a:lnSpc>
            </a:pPr>
            <a:r>
              <a:rPr lang="en-US" dirty="0" smtClean="0"/>
              <a:t>Water table depth Z</a:t>
            </a:r>
            <a:r>
              <a:rPr lang="en-US" baseline="-25000" dirty="0" smtClean="0"/>
              <a:t>WT</a:t>
            </a:r>
          </a:p>
          <a:p>
            <a:pPr lvl="2" eaLnBrk="1" hangingPunct="1">
              <a:lnSpc>
                <a:spcPct val="80000"/>
              </a:lnSpc>
            </a:pPr>
            <a:r>
              <a:rPr lang="en-US" dirty="0" smtClean="0"/>
              <a:t>NPP</a:t>
            </a:r>
          </a:p>
          <a:p>
            <a:pPr lvl="2" eaLnBrk="1" hangingPunct="1">
              <a:lnSpc>
                <a:spcPct val="80000"/>
              </a:lnSpc>
            </a:pPr>
            <a:r>
              <a:rPr lang="en-US" dirty="0" smtClean="0"/>
              <a:t>Soil Respiration</a:t>
            </a:r>
          </a:p>
          <a:p>
            <a:pPr lvl="2" eaLnBrk="1" hangingPunct="1">
              <a:lnSpc>
                <a:spcPct val="80000"/>
              </a:lnSpc>
            </a:pPr>
            <a:r>
              <a:rPr lang="en-US" dirty="0" smtClean="0"/>
              <a:t>Other hydrologic variables…</a:t>
            </a:r>
          </a:p>
        </p:txBody>
      </p:sp>
      <p:pic>
        <p:nvPicPr>
          <p:cNvPr id="16389" name="Picture 4" descr="VIC_grid_cell_schematic"/>
          <p:cNvPicPr>
            <a:picLocks noChangeAspect="1" noChangeArrowheads="1"/>
          </p:cNvPicPr>
          <p:nvPr/>
        </p:nvPicPr>
        <p:blipFill>
          <a:blip r:embed="rId2">
            <a:extLst>
              <a:ext uri="{28A0092B-C50C-407E-A947-70E740481C1C}">
                <a14:useLocalDpi xmlns:a14="http://schemas.microsoft.com/office/drawing/2010/main" val="0"/>
              </a:ext>
            </a:extLst>
          </a:blip>
          <a:srcRect l="3578" t="5479" b="4109"/>
          <a:stretch>
            <a:fillRect/>
          </a:stretch>
        </p:blipFill>
        <p:spPr bwMode="auto">
          <a:xfrm>
            <a:off x="5105400" y="1570037"/>
            <a:ext cx="3735388"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1354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4128</TotalTime>
  <Words>1528</Words>
  <Application>Microsoft Office PowerPoint</Application>
  <PresentationFormat>On-screen Show (4:3)</PresentationFormat>
  <Paragraphs>281</Paragraphs>
  <Slides>25</Slides>
  <Notes>9</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Module</vt:lpstr>
      <vt:lpstr>Office Theme</vt:lpstr>
      <vt:lpstr>EGU2015-6985: Exploring the response of West Siberian wetland methane emissions to potential future changes in climate, vegetation, and soil microbial metabolism</vt:lpstr>
      <vt:lpstr>Importance of Northern Wetlands</vt:lpstr>
      <vt:lpstr>Controls on CH4 Emissions </vt:lpstr>
      <vt:lpstr>Modeling Future CH4 Emissions</vt:lpstr>
      <vt:lpstr>Changes in Wetland Vegetation</vt:lpstr>
      <vt:lpstr>Wetland Plant Zonation</vt:lpstr>
      <vt:lpstr>Science Questions</vt:lpstr>
      <vt:lpstr>West Siberian Lowland (WSL)</vt:lpstr>
      <vt:lpstr>Modeling Framework</vt:lpstr>
      <vt:lpstr>Inundation and Water Tables</vt:lpstr>
      <vt:lpstr>Historic CH4 Emissions, 1949-2010</vt:lpstr>
      <vt:lpstr>Simulations – Handling of Climate and LAI</vt:lpstr>
      <vt:lpstr>Simulations – Handling of Microbial Response</vt:lpstr>
      <vt:lpstr>Simulations – Handling of Species Abundances</vt:lpstr>
      <vt:lpstr>Simulations</vt:lpstr>
      <vt:lpstr>Effects of Warming, Drying, LAI, Acclimatization, 2071-2100</vt:lpstr>
      <vt:lpstr>Likely Effects of Vegetation Change</vt:lpstr>
      <vt:lpstr>Conclusions</vt:lpstr>
      <vt:lpstr>Thank You</vt:lpstr>
      <vt:lpstr>Methane Emissions Model</vt:lpstr>
      <vt:lpstr>CH4 Emissions depend strongly on vegetation</vt:lpstr>
      <vt:lpstr>Wetland vegetation controlled by climate</vt:lpstr>
      <vt:lpstr>Northward Veg. Shift</vt:lpstr>
      <vt:lpstr>Other Veg Changes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AGU talk</dc:title>
  <dc:creator>Owner</dc:creator>
  <cp:lastModifiedBy>Dennis Lettenmaier</cp:lastModifiedBy>
  <cp:revision>356</cp:revision>
  <dcterms:created xsi:type="dcterms:W3CDTF">2013-10-04T02:24:23Z</dcterms:created>
  <dcterms:modified xsi:type="dcterms:W3CDTF">2015-04-13T20:08:44Z</dcterms:modified>
</cp:coreProperties>
</file>