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</p:sldMasterIdLst>
  <p:notesMasterIdLst>
    <p:notesMasterId r:id="rId35"/>
  </p:notesMasterIdLst>
  <p:sldIdLst>
    <p:sldId id="296" r:id="rId6"/>
    <p:sldId id="297" r:id="rId7"/>
    <p:sldId id="292" r:id="rId8"/>
    <p:sldId id="256" r:id="rId9"/>
    <p:sldId id="288" r:id="rId10"/>
    <p:sldId id="257" r:id="rId11"/>
    <p:sldId id="258" r:id="rId12"/>
    <p:sldId id="281" r:id="rId13"/>
    <p:sldId id="293" r:id="rId14"/>
    <p:sldId id="259" r:id="rId15"/>
    <p:sldId id="263" r:id="rId16"/>
    <p:sldId id="282" r:id="rId17"/>
    <p:sldId id="294" r:id="rId18"/>
    <p:sldId id="287" r:id="rId19"/>
    <p:sldId id="271" r:id="rId20"/>
    <p:sldId id="289" r:id="rId21"/>
    <p:sldId id="291" r:id="rId22"/>
    <p:sldId id="303" r:id="rId23"/>
    <p:sldId id="284" r:id="rId24"/>
    <p:sldId id="283" r:id="rId25"/>
    <p:sldId id="305" r:id="rId26"/>
    <p:sldId id="285" r:id="rId27"/>
    <p:sldId id="298" r:id="rId28"/>
    <p:sldId id="299" r:id="rId29"/>
    <p:sldId id="304" r:id="rId30"/>
    <p:sldId id="300" r:id="rId31"/>
    <p:sldId id="301" r:id="rId32"/>
    <p:sldId id="302" r:id="rId33"/>
    <p:sldId id="29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95" autoAdjust="0"/>
  </p:normalViewPr>
  <p:slideViewPr>
    <p:cSldViewPr snapToGrid="0" snapToObjects="1">
      <p:cViewPr>
        <p:scale>
          <a:sx n="50" d="100"/>
          <a:sy n="50" d="100"/>
        </p:scale>
        <p:origin x="-97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qiancao:Documents:project:chehalis:annual_report_yr2:revise_0617:station_list_07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qiancao:Documents:project:chehalis:annual_report_yr2:revise_0617:Chehalis%20Rain%20Gauge%20Locations%20Spreadsheet%20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Lengths of Rain Gauge Records</a:t>
            </a:r>
          </a:p>
        </c:rich>
      </c:tx>
      <c:layout>
        <c:manualLayout>
          <c:xMode val="edge"/>
          <c:yMode val="edge"/>
          <c:x val="0.21490713385187299"/>
          <c:y val="7.16369661515571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7874689150384"/>
          <c:y val="0.19111074657334501"/>
          <c:w val="0.80601417798664499"/>
          <c:h val="0.6147845581802270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Sheet4!$D$1:$D$4</c:f>
              <c:strCache>
                <c:ptCount val="4"/>
                <c:pt idx="0">
                  <c:v>&gt;=10</c:v>
                </c:pt>
                <c:pt idx="1">
                  <c:v>5~9</c:v>
                </c:pt>
                <c:pt idx="2">
                  <c:v>3~4</c:v>
                </c:pt>
                <c:pt idx="3">
                  <c:v>&lt;2</c:v>
                </c:pt>
              </c:strCache>
            </c:strRef>
          </c:cat>
          <c:val>
            <c:numRef>
              <c:f>Sheet4!$E$1:$E$4</c:f>
              <c:numCache>
                <c:formatCode>General</c:formatCode>
                <c:ptCount val="4"/>
                <c:pt idx="0">
                  <c:v>13</c:v>
                </c:pt>
                <c:pt idx="1">
                  <c:v>18</c:v>
                </c:pt>
                <c:pt idx="2">
                  <c:v>14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252288"/>
        <c:axId val="76254208"/>
      </c:barChart>
      <c:catAx>
        <c:axId val="76252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Length of record (yr)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crossAx val="76254208"/>
        <c:crosses val="autoZero"/>
        <c:auto val="1"/>
        <c:lblAlgn val="ctr"/>
        <c:lblOffset val="100"/>
        <c:noMultiLvlLbl val="0"/>
      </c:catAx>
      <c:valAx>
        <c:axId val="762542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Stations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7625228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Basin Elevation Histogram</a:t>
            </a:r>
          </a:p>
        </c:rich>
      </c:tx>
      <c:layout>
        <c:manualLayout>
          <c:xMode val="edge"/>
          <c:yMode val="edge"/>
          <c:x val="0.17113558881219501"/>
          <c:y val="3.59290034404849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993571028340497E-2"/>
          <c:y val="0.153364507166174"/>
          <c:w val="0.51508036327889195"/>
          <c:h val="0.52562823595312103"/>
        </c:manualLayout>
      </c:layout>
      <c:barChart>
        <c:barDir val="col"/>
        <c:grouping val="clustered"/>
        <c:varyColors val="0"/>
        <c:ser>
          <c:idx val="0"/>
          <c:order val="0"/>
          <c:tx>
            <c:v>Basin</c:v>
          </c:tx>
          <c:invertIfNegative val="0"/>
          <c:cat>
            <c:strRef>
              <c:f>'0710'!$B$3:$B$9</c:f>
              <c:strCache>
                <c:ptCount val="7"/>
                <c:pt idx="0">
                  <c:v>0-200</c:v>
                </c:pt>
                <c:pt idx="1">
                  <c:v>200-400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</c:strCache>
            </c:strRef>
          </c:cat>
          <c:val>
            <c:numRef>
              <c:f>'0710'!$D$3:$D$9</c:f>
              <c:numCache>
                <c:formatCode>General</c:formatCode>
                <c:ptCount val="7"/>
                <c:pt idx="0">
                  <c:v>493.74147427853461</c:v>
                </c:pt>
                <c:pt idx="1">
                  <c:v>148.19120223819939</c:v>
                </c:pt>
                <c:pt idx="2">
                  <c:v>697.93153957425966</c:v>
                </c:pt>
                <c:pt idx="3">
                  <c:v>309.65109572303737</c:v>
                </c:pt>
                <c:pt idx="4">
                  <c:v>86.455742965108755</c:v>
                </c:pt>
                <c:pt idx="5">
                  <c:v>25.892982918387901</c:v>
                </c:pt>
                <c:pt idx="6">
                  <c:v>5.5421963438106596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6375936"/>
        <c:axId val="76374016"/>
      </c:barChart>
      <c:lineChart>
        <c:grouping val="standard"/>
        <c:varyColors val="0"/>
        <c:ser>
          <c:idx val="1"/>
          <c:order val="1"/>
          <c:tx>
            <c:v>Current Rain Gauges</c:v>
          </c:tx>
          <c:cat>
            <c:strRef>
              <c:f>'0710'!$C$16</c:f>
              <c:strCache>
                <c:ptCount val="1"/>
                <c:pt idx="0">
                  <c:v>0-200</c:v>
                </c:pt>
              </c:strCache>
            </c:strRef>
          </c:cat>
          <c:val>
            <c:numRef>
              <c:f>'0710'!$D$16:$D$23</c:f>
              <c:numCache>
                <c:formatCode>General</c:formatCode>
                <c:ptCount val="8"/>
                <c:pt idx="0">
                  <c:v>42</c:v>
                </c:pt>
                <c:pt idx="1">
                  <c:v>6</c:v>
                </c:pt>
                <c:pt idx="2">
                  <c:v>5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v>COOP Gauges</c:v>
          </c:tx>
          <c:cat>
            <c:strRef>
              <c:f>'0710'!$C$16</c:f>
              <c:strCache>
                <c:ptCount val="1"/>
                <c:pt idx="0">
                  <c:v>0-200</c:v>
                </c:pt>
              </c:strCache>
            </c:strRef>
          </c:cat>
          <c:val>
            <c:numRef>
              <c:f>'0710'!$F$16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388224"/>
        <c:axId val="76386304"/>
      </c:lineChart>
      <c:valAx>
        <c:axId val="76374016"/>
        <c:scaling>
          <c:orientation val="minMax"/>
        </c:scaling>
        <c:delete val="0"/>
        <c:axPos val="r"/>
        <c:title>
          <c:tx>
            <c:strRef>
              <c:f>'0710'!$D$1</c:f>
              <c:strCache>
                <c:ptCount val="1"/>
                <c:pt idx="0">
                  <c:v>Area (km2)</c:v>
                </c:pt>
              </c:strCache>
            </c:strRef>
          </c:tx>
          <c:layout>
            <c:manualLayout>
              <c:xMode val="edge"/>
              <c:yMode val="edge"/>
              <c:x val="0.67714341823228597"/>
              <c:y val="0.248675029590151"/>
            </c:manualLayout>
          </c:layout>
          <c:overlay val="0"/>
          <c:txPr>
            <a:bodyPr rot="-5400000" vert="horz"/>
            <a:lstStyle/>
            <a:p>
              <a:pPr>
                <a:defRPr/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crossAx val="76375936"/>
        <c:crosses val="max"/>
        <c:crossBetween val="between"/>
      </c:valAx>
      <c:catAx>
        <c:axId val="76375936"/>
        <c:scaling>
          <c:orientation val="minMax"/>
        </c:scaling>
        <c:delete val="0"/>
        <c:axPos val="b"/>
        <c:title>
          <c:tx>
            <c:strRef>
              <c:f>'0710'!$C$14</c:f>
              <c:strCache>
                <c:ptCount val="1"/>
                <c:pt idx="0">
                  <c:v>Elevation Range (m)</c:v>
                </c:pt>
              </c:strCache>
            </c:strRef>
          </c:tx>
          <c:layout>
            <c:manualLayout>
              <c:xMode val="edge"/>
              <c:yMode val="edge"/>
              <c:x val="0.23404497337257399"/>
              <c:y val="0.91107607011672298"/>
            </c:manualLayout>
          </c:layout>
          <c:overlay val="0"/>
          <c:txPr>
            <a:bodyPr rot="0" vert="horz"/>
            <a:lstStyle/>
            <a:p>
              <a:pPr>
                <a:defRPr/>
              </a:pPr>
              <a:endParaRPr lang="en-US"/>
            </a:p>
          </c:txPr>
        </c:title>
        <c:majorTickMark val="out"/>
        <c:minorTickMark val="none"/>
        <c:tickLblPos val="nextTo"/>
        <c:txPr>
          <a:bodyPr rot="-1800000"/>
          <a:lstStyle/>
          <a:p>
            <a:pPr>
              <a:defRPr/>
            </a:pPr>
            <a:endParaRPr lang="en-US"/>
          </a:p>
        </c:txPr>
        <c:crossAx val="76374016"/>
        <c:crosses val="autoZero"/>
        <c:auto val="1"/>
        <c:lblAlgn val="ctr"/>
        <c:lblOffset val="100"/>
        <c:noMultiLvlLbl val="0"/>
      </c:catAx>
      <c:valAx>
        <c:axId val="763863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Gauges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6388224"/>
        <c:crosses val="autoZero"/>
        <c:crossBetween val="between"/>
      </c:valAx>
      <c:catAx>
        <c:axId val="76388224"/>
        <c:scaling>
          <c:orientation val="minMax"/>
        </c:scaling>
        <c:delete val="1"/>
        <c:axPos val="b"/>
        <c:majorTickMark val="out"/>
        <c:minorTickMark val="none"/>
        <c:tickLblPos val="nextTo"/>
        <c:crossAx val="7638630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72899751469418705"/>
          <c:y val="0.25749142707809097"/>
          <c:w val="0.271002485305813"/>
          <c:h val="0.3124946292151600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936AC-4EDC-B742-8E42-DBCD679B2F2E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34FB2-106A-3F44-975A-8E6FA7F03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0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9BA4A-3E8E-4243-B672-A55A72FC17D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1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Drought Monitoring precipitation dataset for</a:t>
            </a:r>
            <a:r>
              <a:rPr lang="en-US" baseline="0" dirty="0" smtClean="0"/>
              <a:t> winter is in good agreement with ST-IV, </a:t>
            </a:r>
            <a:r>
              <a:rPr lang="en-US" baseline="0" dirty="0" err="1" smtClean="0"/>
              <a:t>Livneh</a:t>
            </a:r>
            <a:r>
              <a:rPr lang="en-US" baseline="0" dirty="0" smtClean="0"/>
              <a:t> and WRF but not IMERG</a:t>
            </a:r>
          </a:p>
          <a:p>
            <a:r>
              <a:rPr lang="en-US" baseline="0" dirty="0" smtClean="0"/>
              <a:t>IMERG winter precipitation dataset is showing a different trend in precipitation over Olympic peninsula</a:t>
            </a:r>
          </a:p>
          <a:p>
            <a:r>
              <a:rPr lang="en-US" baseline="0" dirty="0" smtClean="0"/>
              <a:t>IMERG shows the maximum precipitation in the center of the map but the minimum is right in the northern region</a:t>
            </a:r>
          </a:p>
          <a:p>
            <a:r>
              <a:rPr lang="en-US" baseline="0" dirty="0" smtClean="0"/>
              <a:t>IMERG underestimates winter precipitation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4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Livneh</a:t>
            </a:r>
            <a:r>
              <a:rPr lang="en-US" dirty="0" smtClean="0"/>
              <a:t> and ST-IV datasets are</a:t>
            </a:r>
            <a:r>
              <a:rPr lang="en-US" baseline="0" dirty="0" smtClean="0"/>
              <a:t> divided by WRF</a:t>
            </a:r>
          </a:p>
          <a:p>
            <a:r>
              <a:rPr lang="en-US" baseline="0" dirty="0" err="1" smtClean="0"/>
              <a:t>Livneh</a:t>
            </a:r>
            <a:r>
              <a:rPr lang="en-US" baseline="0" dirty="0" smtClean="0"/>
              <a:t> versus WRF shows a little overestimation on the north of the peninsula (green means neutral, red means overestimation)</a:t>
            </a:r>
          </a:p>
          <a:p>
            <a:r>
              <a:rPr lang="en-US" baseline="0" dirty="0" smtClean="0"/>
              <a:t>ST-IV versus WRF shows underestimation on Northeast pixels of </a:t>
            </a:r>
            <a:r>
              <a:rPr lang="en-US" baseline="0" smtClean="0"/>
              <a:t>the peninsula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1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Chehalis Basin is the</a:t>
            </a:r>
            <a:r>
              <a:rPr lang="en-US" baseline="0" dirty="0" smtClean="0"/>
              <a:t> primary test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77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Livneh</a:t>
            </a:r>
            <a:r>
              <a:rPr lang="en-US" baseline="0" dirty="0" smtClean="0"/>
              <a:t> et al. (2013) used COOP stations;</a:t>
            </a:r>
          </a:p>
          <a:p>
            <a:r>
              <a:rPr lang="en-US" dirty="0" err="1" smtClean="0"/>
              <a:t>CocoRahs</a:t>
            </a:r>
            <a:r>
              <a:rPr lang="en-US" dirty="0" smtClean="0"/>
              <a:t>, HADS</a:t>
            </a:r>
            <a:r>
              <a:rPr lang="en-US" baseline="0" dirty="0" smtClean="0"/>
              <a:t> and RAWS gauges were added, but almost all of them have records shorter than 10 years.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Wynoochee</a:t>
            </a:r>
            <a:r>
              <a:rPr lang="en-US" baseline="0" dirty="0" smtClean="0"/>
              <a:t> Gauges (blue dots) will be installed.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76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Comparing the basin and gauge elevation distribution, there should be more gauges over 400 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6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updated data set (with more</a:t>
            </a:r>
            <a:r>
              <a:rPr lang="en-US" baseline="0" dirty="0" smtClean="0"/>
              <a:t> rain gauges) has higher winter precipitation over the eastern mountain areas but lower winter precipitation over the north and south regions compared with </a:t>
            </a:r>
            <a:r>
              <a:rPr lang="en-US" baseline="0" dirty="0" err="1" smtClean="0"/>
              <a:t>Livneh’s</a:t>
            </a:r>
            <a:r>
              <a:rPr lang="en-US" baseline="0" dirty="0" smtClean="0"/>
              <a:t> data 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6DD502-DD49-400A-8BB1-A1CCE13945A0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simulation results</a:t>
            </a:r>
            <a:r>
              <a:rPr lang="en-US" baseline="0" dirty="0" smtClean="0"/>
              <a:t> of the updated data set are acceptable over sub-basins (</a:t>
            </a:r>
            <a:r>
              <a:rPr lang="en-US" baseline="0" dirty="0" err="1" smtClean="0"/>
              <a:t>Wynoochee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Satsop</a:t>
            </a:r>
            <a:r>
              <a:rPr lang="en-US" baseline="0" dirty="0" smtClean="0"/>
              <a:t> and upper Chehalis).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27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/>
                <a:cs typeface="Times New Roman"/>
              </a:rPr>
              <a:t>The largest 1% observed </a:t>
            </a:r>
            <a:r>
              <a:rPr lang="en-US" dirty="0" err="1" smtClean="0">
                <a:latin typeface="Times New Roman"/>
                <a:cs typeface="Times New Roman"/>
              </a:rPr>
              <a:t>streamflow</a:t>
            </a:r>
            <a:r>
              <a:rPr lang="en-US" baseline="0" dirty="0" smtClean="0">
                <a:latin typeface="Times New Roman"/>
                <a:cs typeface="Times New Roman"/>
              </a:rPr>
              <a:t> over 2006~2015 (31 events in total) were picked out and compared with simulated flow on the corresponding days.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/>
                <a:cs typeface="Times New Roman"/>
              </a:rPr>
              <a:t>Average Relative Error ranges from -14.2% to 4.5% over 11 active </a:t>
            </a:r>
            <a:r>
              <a:rPr lang="en-US" dirty="0" err="1" smtClean="0">
                <a:latin typeface="Times New Roman"/>
                <a:cs typeface="Times New Roman"/>
              </a:rPr>
              <a:t>usgs</a:t>
            </a:r>
            <a:r>
              <a:rPr lang="en-US" dirty="0" smtClean="0">
                <a:latin typeface="Times New Roman"/>
                <a:cs typeface="Times New Roman"/>
              </a:rPr>
              <a:t> gauges.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/>
                <a:cs typeface="Times New Roman"/>
              </a:rPr>
              <a:t>Gauge</a:t>
            </a:r>
            <a:r>
              <a:rPr lang="en-US" baseline="0" dirty="0" smtClean="0">
                <a:latin typeface="Times New Roman"/>
                <a:cs typeface="Times New Roman"/>
              </a:rPr>
              <a:t> 12035400 and Gauge 12035000 have largest average relative errors of -14% and -11% respectively.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28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updated data set performs better than </a:t>
            </a:r>
            <a:r>
              <a:rPr lang="en-US" baseline="0" dirty="0" err="1" smtClean="0"/>
              <a:t>Livneh’s</a:t>
            </a:r>
            <a:r>
              <a:rPr lang="en-US" baseline="0" dirty="0" smtClean="0"/>
              <a:t> data set at over half of the </a:t>
            </a:r>
            <a:r>
              <a:rPr lang="en-US" baseline="0" dirty="0" err="1" smtClean="0"/>
              <a:t>usgs</a:t>
            </a:r>
            <a:r>
              <a:rPr lang="en-US" baseline="0" dirty="0" smtClean="0"/>
              <a:t> gauges in flood simulation.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1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Radar (Level 3) does not cover the whole Olympic peninsula</a:t>
            </a:r>
          </a:p>
          <a:p>
            <a:r>
              <a:rPr lang="en-US" dirty="0" smtClean="0"/>
              <a:t>IMERG has</a:t>
            </a:r>
            <a:r>
              <a:rPr lang="en-US" baseline="0" dirty="0" smtClean="0"/>
              <a:t> the shortest temporal coverage over Olympic peninsula</a:t>
            </a:r>
          </a:p>
          <a:p>
            <a:r>
              <a:rPr lang="en-US" baseline="0" dirty="0" smtClean="0"/>
              <a:t>WRF forecasts is an hourly forecast in 1.33 Km spatial resolution</a:t>
            </a:r>
          </a:p>
          <a:p>
            <a:r>
              <a:rPr lang="en-US" baseline="0" dirty="0" smtClean="0"/>
              <a:t>All the datasets in this slide are interpolated to 1/16 degree daily cumulative precipitation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8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Dark blue color indicates</a:t>
            </a:r>
            <a:r>
              <a:rPr lang="en-US" sz="1600" baseline="0" dirty="0" smtClean="0"/>
              <a:t> the t</a:t>
            </a:r>
            <a:r>
              <a:rPr lang="en-US" sz="1600" dirty="0" smtClean="0"/>
              <a:t>errain blockage with beam</a:t>
            </a:r>
            <a:r>
              <a:rPr lang="en-US" sz="1600" baseline="0" dirty="0" smtClean="0"/>
              <a:t> angle of 0.5 degree</a:t>
            </a:r>
          </a:p>
          <a:p>
            <a:r>
              <a:rPr lang="en-US" sz="1600" baseline="0" dirty="0" smtClean="0"/>
              <a:t>Even with the smallest beam angle (the beam can tilt to 0.5, 1, 1.5 … degrees), the Chehalis Basin was blocked only a little in North region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0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Radar (Level3) coverage map over Olympic peninsula</a:t>
            </a:r>
          </a:p>
          <a:p>
            <a:pPr marL="171450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1/16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degree pixel is considered blocked if there was over 50% blockage in it.</a:t>
            </a:r>
            <a:endParaRPr lang="en-US" dirty="0" smtClean="0"/>
          </a:p>
          <a:p>
            <a:pPr marL="171450" indent="-171450">
              <a:buFontTx/>
              <a:buChar char="•"/>
            </a:pPr>
            <a:r>
              <a:rPr lang="en-US" dirty="0" smtClean="0"/>
              <a:t>Red is the covered area and the green color is out of Radar coverage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Lack of coverage on north part of peninsula is because of Olympic mountains (west peak)</a:t>
            </a:r>
          </a:p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2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6 datasets have</a:t>
            </a:r>
            <a:r>
              <a:rPr lang="en-US" baseline="0" dirty="0" smtClean="0"/>
              <a:t> longer temporal coverage over Olympic peninsula</a:t>
            </a:r>
          </a:p>
          <a:p>
            <a:r>
              <a:rPr lang="en-US" dirty="0" smtClean="0"/>
              <a:t>WRF and </a:t>
            </a:r>
            <a:r>
              <a:rPr lang="en-US" dirty="0" err="1" smtClean="0"/>
              <a:t>Livneh</a:t>
            </a:r>
            <a:r>
              <a:rPr lang="en-US" dirty="0" smtClean="0"/>
              <a:t> and ST-4 are consistent in trend and extremes</a:t>
            </a:r>
          </a:p>
          <a:p>
            <a:r>
              <a:rPr lang="en-US" dirty="0" smtClean="0"/>
              <a:t>PERSIANN and TMPA-RT are underestimating average daily precipitation</a:t>
            </a:r>
          </a:p>
          <a:p>
            <a:r>
              <a:rPr lang="en-US" dirty="0" smtClean="0"/>
              <a:t>Radar Level 3 does n</a:t>
            </a:r>
            <a:r>
              <a:rPr lang="fr-FR" dirty="0" smtClean="0"/>
              <a:t>o</a:t>
            </a:r>
            <a:r>
              <a:rPr lang="en-US" dirty="0" smtClean="0"/>
              <a:t>t cover extreme precipitations</a:t>
            </a:r>
            <a:r>
              <a:rPr lang="en-US" baseline="0" dirty="0" smtClean="0"/>
              <a:t> and there seems to be some noises in the data as several pixels are showing extreme precipitation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68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IMERG seems to underestimate the mean daily precipitation</a:t>
            </a:r>
          </a:p>
          <a:p>
            <a:r>
              <a:rPr lang="en-US" dirty="0" smtClean="0"/>
              <a:t>Drought monitoring dataset is very consistent with </a:t>
            </a:r>
            <a:r>
              <a:rPr lang="en-US" dirty="0" err="1" smtClean="0"/>
              <a:t>Livneh</a:t>
            </a:r>
            <a:r>
              <a:rPr lang="en-US" dirty="0" smtClean="0"/>
              <a:t> and ST-IV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2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map shows Mean daily precipitation of </a:t>
            </a:r>
            <a:r>
              <a:rPr lang="en-US" dirty="0" err="1" smtClean="0"/>
              <a:t>Livneh</a:t>
            </a:r>
            <a:r>
              <a:rPr lang="en-US" dirty="0" smtClean="0"/>
              <a:t> </a:t>
            </a:r>
            <a:r>
              <a:rPr lang="en-US" dirty="0" smtClean="0"/>
              <a:t>divided by mean daily precipitation of WRF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Right map shows Mean daily precipitation of ST-IV divided by mean daily precipitation of WRF</a:t>
            </a:r>
          </a:p>
          <a:p>
            <a:endParaRPr lang="en-US" dirty="0" smtClean="0"/>
          </a:p>
          <a:p>
            <a:r>
              <a:rPr lang="en-US" dirty="0" smtClean="0"/>
              <a:t>Overall both maps are not that different from each other except several pixels</a:t>
            </a:r>
            <a:r>
              <a:rPr lang="en-US" baseline="0" dirty="0" smtClean="0"/>
              <a:t> at north of the Olympic peninsula on </a:t>
            </a:r>
            <a:r>
              <a:rPr lang="en-US" baseline="0" dirty="0" err="1" smtClean="0"/>
              <a:t>Livneh</a:t>
            </a:r>
            <a:r>
              <a:rPr lang="en-US" baseline="0" dirty="0" smtClean="0"/>
              <a:t> dataset</a:t>
            </a:r>
          </a:p>
          <a:p>
            <a:r>
              <a:rPr lang="en-US" baseline="0" dirty="0" smtClean="0"/>
              <a:t>On northeast pixels of ST-IV,  there is an underestimation of almost 50%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25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Livneh</a:t>
            </a:r>
            <a:r>
              <a:rPr lang="en-US" baseline="0" dirty="0" smtClean="0"/>
              <a:t> and WRF forecasts are in really good agreement with each other and later in 2011 ST-IV data confirms them too</a:t>
            </a:r>
          </a:p>
          <a:p>
            <a:r>
              <a:rPr lang="en-US" baseline="0" dirty="0" smtClean="0"/>
              <a:t>PERSIANN follows the trend of WRF, </a:t>
            </a:r>
            <a:r>
              <a:rPr lang="en-US" baseline="0" dirty="0" err="1" smtClean="0"/>
              <a:t>Livneh</a:t>
            </a:r>
            <a:r>
              <a:rPr lang="en-US" baseline="0" dirty="0" smtClean="0"/>
              <a:t> and ST-IV but in general it is underestimating the daily average precipitation.</a:t>
            </a:r>
          </a:p>
          <a:p>
            <a:r>
              <a:rPr lang="en-US" baseline="0" dirty="0" smtClean="0"/>
              <a:t>Drought monitoring precipitation data is in good agreement with ST-IV and WRF</a:t>
            </a:r>
          </a:p>
          <a:p>
            <a:r>
              <a:rPr lang="en-US" baseline="0" dirty="0" smtClean="0"/>
              <a:t>IMERG seem to overestimate precipitation in several days of late February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Winter maps of the datasets over Olympic covers the extreme</a:t>
            </a:r>
            <a:r>
              <a:rPr lang="en-US" baseline="0" dirty="0" smtClean="0"/>
              <a:t> precipitations (</a:t>
            </a:r>
            <a:r>
              <a:rPr lang="en-US" baseline="0" dirty="0" err="1" smtClean="0"/>
              <a:t>colorbar</a:t>
            </a:r>
            <a:r>
              <a:rPr lang="en-US" baseline="0" dirty="0" smtClean="0"/>
              <a:t> is from 0 to 15 mm/day)</a:t>
            </a:r>
          </a:p>
          <a:p>
            <a:r>
              <a:rPr lang="en-US" baseline="0" dirty="0" smtClean="0"/>
              <a:t>Radar (Level3) although covers the southern part of the peninsula, poorly can show the winter precipitations</a:t>
            </a:r>
          </a:p>
          <a:p>
            <a:r>
              <a:rPr lang="en-US" baseline="0" dirty="0" smtClean="0"/>
              <a:t>PERSIANN and TMPA-RT are underestimating the extreme precipitations </a:t>
            </a:r>
          </a:p>
          <a:p>
            <a:r>
              <a:rPr lang="en-US" baseline="0" dirty="0" smtClean="0"/>
              <a:t>WRF, </a:t>
            </a:r>
            <a:r>
              <a:rPr lang="en-US" baseline="0" dirty="0" err="1" smtClean="0"/>
              <a:t>Livneh</a:t>
            </a:r>
            <a:r>
              <a:rPr lang="en-US" baseline="0" dirty="0" smtClean="0"/>
              <a:t>, and ST-IV are in very good agreement with each other in trend and in extreme precipitation pixels (North west of peninsula)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34FB2-106A-3F44-975A-8E6FA7F039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2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03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1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4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066F-754F-46E8-9842-BB685AE78E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14FE-58A6-40C4-9364-A89021EC1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4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A7794-1814-4CE5-BD62-C150CAB888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14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53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71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1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6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9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2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0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6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39AAE-7E2B-9446-9E54-57478119DC70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3C807-0FE7-824C-97C9-CF82BAE0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5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1" tIns="45636" rIns="91271" bIns="4563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9"/>
            <a:ext cx="8229600" cy="4525963"/>
          </a:xfrm>
          <a:prstGeom prst="rect">
            <a:avLst/>
          </a:prstGeom>
        </p:spPr>
        <p:txBody>
          <a:bodyPr vert="horz" lIns="91271" tIns="45636" rIns="91271" bIns="456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9"/>
            <a:ext cx="2133600" cy="365125"/>
          </a:xfrm>
          <a:prstGeom prst="rect">
            <a:avLst/>
          </a:prstGeom>
        </p:spPr>
        <p:txBody>
          <a:bodyPr vert="horz" lIns="91271" tIns="45636" rIns="91271" bIns="4563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06"/>
            <a:fld id="{B97F066F-754F-46E8-9842-BB685AE78E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706"/>
              <a:t>7/15/2015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9"/>
            <a:ext cx="2895600" cy="365125"/>
          </a:xfrm>
          <a:prstGeom prst="rect">
            <a:avLst/>
          </a:prstGeom>
        </p:spPr>
        <p:txBody>
          <a:bodyPr vert="horz" lIns="91271" tIns="45636" rIns="91271" bIns="4563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9"/>
            <a:ext cx="2133600" cy="365125"/>
          </a:xfrm>
          <a:prstGeom prst="rect">
            <a:avLst/>
          </a:prstGeom>
        </p:spPr>
        <p:txBody>
          <a:bodyPr vert="horz" lIns="91271" tIns="45636" rIns="91271" bIns="4563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06"/>
            <a:fld id="{7C2914FE-58A6-40C4-9364-A89021EC1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70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1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27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66" indent="-342266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74" indent="-285221" algn="l" defTabSz="9127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0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32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85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936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289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43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979" indent="-228177" algn="l" defTabSz="9127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3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06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59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09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60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15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465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16" algn="l" defTabSz="9127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43" tIns="45623" rIns="91243" bIns="456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3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43" tIns="45623" rIns="91243" bIns="456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43" tIns="45623" rIns="91243" bIns="45623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2438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43" tIns="45623" rIns="91243" bIns="45623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2438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43" tIns="45623" rIns="91243" bIns="45623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2438" fontAlgn="base">
              <a:spcBef>
                <a:spcPct val="0"/>
              </a:spcBef>
              <a:spcAft>
                <a:spcPct val="0"/>
              </a:spcAft>
            </a:pPr>
            <a:fld id="{7BCF483B-CD76-450A-9798-1CDF89012895}" type="slidenum">
              <a:rPr lang="en-US" smtClean="0">
                <a:solidFill>
                  <a:srgbClr val="000000"/>
                </a:solidFill>
              </a:rPr>
              <a:pPr defTabSz="9124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2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243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86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48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166" indent="-342166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55" indent="-285139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545" indent="-22810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761" indent="-22810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2982" indent="-2281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201" indent="-2281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5416" indent="-2281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1637" indent="-2281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7836" indent="-2281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6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8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56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7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91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10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27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42" algn="l" defTabSz="9124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30150" y="982832"/>
            <a:ext cx="93021" cy="57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100" tIns="44551" rIns="89100" bIns="44551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2438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5pPr>
      <a:lvl6pPr marL="445498"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6pPr>
      <a:lvl7pPr marL="890996"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7pPr>
      <a:lvl8pPr marL="1336495"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8pPr>
      <a:lvl9pPr marL="1781986"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9pPr>
    </p:titleStyle>
    <p:bodyStyle>
      <a:lvl1pPr marL="278435" indent="-278435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•"/>
        <a:defRPr sz="2300" b="1">
          <a:solidFill>
            <a:schemeClr val="tx1"/>
          </a:solidFill>
          <a:latin typeface="+mn-lt"/>
          <a:ea typeface="+mn-ea"/>
          <a:cs typeface="+mn-cs"/>
        </a:defRPr>
      </a:lvl1pPr>
      <a:lvl2pPr marL="668247" indent="-222746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13741" indent="-222746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3pPr>
      <a:lvl4pPr marL="1503551" indent="-167064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•"/>
        <a:defRPr sz="1400" b="1">
          <a:solidFill>
            <a:schemeClr val="tx1"/>
          </a:solidFill>
          <a:latin typeface="+mn-lt"/>
        </a:defRPr>
      </a:lvl4pPr>
      <a:lvl5pPr marL="1949045" indent="-167064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5pPr>
      <a:lvl6pPr marL="2394543" indent="-167064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6pPr>
      <a:lvl7pPr marL="2840042" indent="-167064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7pPr>
      <a:lvl8pPr marL="3285543" indent="-167064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8pPr>
      <a:lvl9pPr marL="3731034" indent="-167064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498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0996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6495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1986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7483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2981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8478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3972" algn="l" defTabSz="890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530725" y="982663"/>
            <a:ext cx="920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2pPr>
      <a:lvl3pPr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3pPr>
      <a:lvl4pPr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4pPr>
      <a:lvl5pPr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5pPr>
      <a:lvl6pPr marL="457200"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6pPr>
      <a:lvl7pPr marL="914400"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7pPr>
      <a:lvl8pPr marL="1371600"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8pPr>
      <a:lvl9pPr marL="1828800" algn="ctr" defTabSz="892175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Times New Roman" pitchFamily="18" charset="0"/>
        </a:defRPr>
      </a:lvl9pPr>
    </p:titleStyle>
    <p:bodyStyle>
      <a:lvl1pPr marL="279400" indent="-279400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•"/>
        <a:defRPr sz="2300" b="1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23838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16013" indent="-223838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3pPr>
      <a:lvl4pPr marL="1506538" indent="-166688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•"/>
        <a:defRPr sz="1400" b="1">
          <a:solidFill>
            <a:schemeClr val="tx1"/>
          </a:solidFill>
          <a:latin typeface="+mn-lt"/>
        </a:defRPr>
      </a:lvl4pPr>
      <a:lvl5pPr marL="1952625" indent="-166688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5pPr>
      <a:lvl6pPr marL="2409825" indent="-166688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6pPr>
      <a:lvl7pPr marL="2867025" indent="-166688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7pPr>
      <a:lvl8pPr marL="3324225" indent="-166688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8pPr>
      <a:lvl9pPr marL="3781425" indent="-166688" algn="l" defTabSz="892175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der_picture_onl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2" b="17800"/>
          <a:stretch/>
        </p:blipFill>
        <p:spPr>
          <a:xfrm>
            <a:off x="0" y="4940195"/>
            <a:ext cx="6781800" cy="19570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9400" y="4940194"/>
            <a:ext cx="2514600" cy="1917805"/>
          </a:xfrm>
          <a:prstGeom prst="rect">
            <a:avLst/>
          </a:prstGeom>
          <a:solidFill>
            <a:srgbClr val="3D77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06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724"/>
            <a:ext cx="9144000" cy="1039075"/>
          </a:xfrm>
        </p:spPr>
        <p:txBody>
          <a:bodyPr>
            <a:noAutofit/>
          </a:bodyPr>
          <a:lstStyle/>
          <a:p>
            <a:r>
              <a:rPr lang="en-US" sz="2800" b="1" dirty="0"/>
              <a:t>Comparison of precipitation products and hydrologic simulations over the </a:t>
            </a:r>
            <a:r>
              <a:rPr lang="en-US" sz="2800" b="1" dirty="0" smtClean="0"/>
              <a:t>OLYMPEX </a:t>
            </a:r>
            <a:r>
              <a:rPr lang="en-US" sz="2800" b="1" dirty="0"/>
              <a:t>domain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800"/>
            <a:ext cx="9144000" cy="3873394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Dennis P. </a:t>
            </a:r>
            <a:r>
              <a:rPr lang="en-US" sz="2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Lettenmaier</a:t>
            </a:r>
            <a:r>
              <a:rPr lang="en-US" sz="2200" baseline="300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</a:t>
            </a:r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, Qian </a:t>
            </a:r>
            <a:r>
              <a:rPr lang="en-US" sz="2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Cao</a:t>
            </a:r>
            <a:r>
              <a:rPr lang="en-US" sz="2200" baseline="300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</a:t>
            </a:r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, Ali </a:t>
            </a:r>
            <a:r>
              <a:rPr lang="en-US" sz="2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Mehran</a:t>
            </a:r>
            <a:r>
              <a:rPr lang="en-US" sz="2200" baseline="300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</a:t>
            </a:r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, Cliff </a:t>
            </a:r>
            <a:r>
              <a:rPr lang="en-US" sz="2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Mass</a:t>
            </a:r>
            <a:r>
              <a:rPr lang="en-US" sz="2200" baseline="300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, and Neal </a:t>
            </a:r>
            <a:r>
              <a:rPr lang="en-US" sz="2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Johnson</a:t>
            </a:r>
            <a:r>
              <a:rPr lang="en-US" sz="2200" baseline="300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endParaRPr lang="en-US" sz="2200" baseline="30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n-US" sz="22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aseline="30000" dirty="0" err="1">
                <a:solidFill>
                  <a:schemeClr val="tx1"/>
                </a:solidFill>
                <a:cs typeface="Arial" panose="020B0604020202020204" pitchFamily="34" charset="0"/>
              </a:rPr>
              <a:t>a</a:t>
            </a:r>
            <a:r>
              <a:rPr lang="en-US" sz="2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University</a:t>
            </a:r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 of California, Los Angeles</a:t>
            </a:r>
          </a:p>
          <a:p>
            <a:pPr>
              <a:spcBef>
                <a:spcPts val="0"/>
              </a:spcBef>
            </a:pPr>
            <a:r>
              <a:rPr lang="en-US" sz="2200" baseline="300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r>
              <a:rPr lang="en-US" sz="2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University</a:t>
            </a:r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 of Washington</a:t>
            </a:r>
          </a:p>
          <a:p>
            <a:pPr>
              <a:spcBef>
                <a:spcPts val="0"/>
              </a:spcBef>
            </a:pPr>
            <a:endParaRPr lang="en-US" sz="2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July 16, 2015</a:t>
            </a:r>
          </a:p>
          <a:p>
            <a:endParaRPr lang="en-US" sz="2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PMM PI Meeting</a:t>
            </a:r>
          </a:p>
          <a:p>
            <a:endParaRPr lang="en-US" sz="2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Baltimore, MD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15" name="Picture 14" descr="geog-tim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0" b="23839"/>
          <a:stretch/>
        </p:blipFill>
        <p:spPr>
          <a:xfrm>
            <a:off x="6695724" y="5029200"/>
            <a:ext cx="2381952" cy="822158"/>
          </a:xfrm>
          <a:prstGeom prst="rect">
            <a:avLst/>
          </a:prstGeom>
        </p:spPr>
      </p:pic>
      <p:pic>
        <p:nvPicPr>
          <p:cNvPr id="16" name="Picture 15" descr="geog-tim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8" t="10970" r="548"/>
          <a:stretch/>
        </p:blipFill>
        <p:spPr>
          <a:xfrm>
            <a:off x="6722318" y="6019800"/>
            <a:ext cx="2328765" cy="7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>
            <a:norm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30 Days Moving Average </a:t>
            </a:r>
            <a:r>
              <a:rPr lang="en-US" sz="3100" dirty="0" smtClean="0">
                <a:latin typeface="Times New Roman"/>
                <a:cs typeface="Times New Roman"/>
              </a:rPr>
              <a:t>Comparison (OLYMPEX domain average)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4" name="Content Placeholder 3" descr="30days_moving_average_v3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r="9104"/>
          <a:stretch/>
        </p:blipFill>
        <p:spPr>
          <a:xfrm>
            <a:off x="0" y="1159932"/>
            <a:ext cx="9144000" cy="5698067"/>
          </a:xfrm>
        </p:spPr>
      </p:pic>
    </p:spTree>
    <p:extLst>
      <p:ext uri="{BB962C8B-B14F-4D97-AF65-F5344CB8AC3E}">
        <p14:creationId xmlns:p14="http://schemas.microsoft.com/office/powerpoint/2010/main" val="18714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7195" y="67996"/>
            <a:ext cx="85939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>
                <a:latin typeface="Times New Roman"/>
                <a:cs typeface="Times New Roman"/>
              </a:rPr>
              <a:t>Winter (November to March) Daily Precipitation Comparison Over Olympic Peninsula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4" name="Content Placeholder 3" descr="winter_averaged1_v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3086" r="9001" b="8524"/>
          <a:stretch/>
        </p:blipFill>
        <p:spPr>
          <a:xfrm>
            <a:off x="0" y="1638301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6604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7195" y="67996"/>
            <a:ext cx="85939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>
                <a:latin typeface="Times New Roman"/>
                <a:cs typeface="Times New Roman"/>
              </a:rPr>
              <a:t>Winter (November to March) Daily Precipitation Comparison Over Olympic Peninsula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3" name="Content Placeholder 2" descr="winter_averaged2_v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r="8697" b="7401"/>
          <a:stretch/>
        </p:blipFill>
        <p:spPr>
          <a:xfrm>
            <a:off x="-1" y="1397262"/>
            <a:ext cx="9144001" cy="4942705"/>
          </a:xfrm>
        </p:spPr>
      </p:pic>
    </p:spTree>
    <p:extLst>
      <p:ext uri="{BB962C8B-B14F-4D97-AF65-F5344CB8AC3E}">
        <p14:creationId xmlns:p14="http://schemas.microsoft.com/office/powerpoint/2010/main" val="12956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nter_ratio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80" r="8488" b="7400"/>
          <a:stretch/>
        </p:blipFill>
        <p:spPr>
          <a:xfrm>
            <a:off x="67732" y="1417638"/>
            <a:ext cx="8991600" cy="503277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8002" y="883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>
                <a:latin typeface="Times New Roman"/>
                <a:cs typeface="Times New Roman"/>
              </a:rPr>
              <a:t>Comparison of Winter Daily Average ST-IV and </a:t>
            </a:r>
            <a:r>
              <a:rPr lang="en-US" sz="3100" dirty="0" err="1" smtClean="0">
                <a:latin typeface="Times New Roman"/>
                <a:cs typeface="Times New Roman"/>
              </a:rPr>
              <a:t>Livneh</a:t>
            </a:r>
            <a:r>
              <a:rPr lang="en-US" sz="3100" dirty="0" smtClean="0">
                <a:latin typeface="Times New Roman"/>
                <a:cs typeface="Times New Roman"/>
              </a:rPr>
              <a:t> Datasets Against WRF</a:t>
            </a:r>
            <a:endParaRPr lang="en-US" sz="3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7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Test Site: Chehalis Basin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3" name="Picture 2" descr="olym_lat_l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12183" r="2853" b="31038"/>
          <a:stretch/>
        </p:blipFill>
        <p:spPr>
          <a:xfrm>
            <a:off x="1787863" y="1417638"/>
            <a:ext cx="5636152" cy="488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50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latin typeface="Times New Roman"/>
                <a:cs typeface="Times New Roman"/>
              </a:rPr>
              <a:t>Map of Rain </a:t>
            </a:r>
            <a:r>
              <a:rPr lang="en-US" sz="3100" dirty="0" smtClean="0">
                <a:latin typeface="Times New Roman"/>
                <a:cs typeface="Times New Roman"/>
              </a:rPr>
              <a:t>Gauges in Chehalis Basin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7" name="Picture 6" descr="wa_stn_06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t="26198" r="8818" b="28459"/>
          <a:stretch/>
        </p:blipFill>
        <p:spPr>
          <a:xfrm>
            <a:off x="0" y="1333500"/>
            <a:ext cx="7048500" cy="5524500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642060"/>
              </p:ext>
            </p:extLst>
          </p:nvPr>
        </p:nvGraphicFramePr>
        <p:xfrm>
          <a:off x="5029200" y="997854"/>
          <a:ext cx="4025900" cy="2583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398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863751"/>
              </p:ext>
            </p:extLst>
          </p:nvPr>
        </p:nvGraphicFramePr>
        <p:xfrm>
          <a:off x="1511821" y="4028808"/>
          <a:ext cx="6813276" cy="282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3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Generating Reference Precipitation Data Set</a:t>
            </a:r>
            <a:endParaRPr lang="en-US" sz="3100" dirty="0">
              <a:latin typeface="Times New Roman"/>
              <a:cs typeface="Times New Roman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4730" y="1038009"/>
            <a:ext cx="8264622" cy="299079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Gridded data set </a:t>
            </a:r>
            <a:r>
              <a:rPr lang="en-US" sz="1800" b="1" dirty="0" smtClean="0">
                <a:latin typeface="Times New Roman"/>
                <a:cs typeface="Times New Roman"/>
              </a:rPr>
              <a:t>of Livneh et al. (2013)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       Gridding Method: </a:t>
            </a:r>
            <a:r>
              <a:rPr lang="en-US" sz="1800" dirty="0" err="1" smtClean="0">
                <a:latin typeface="Times New Roman"/>
                <a:cs typeface="Times New Roman"/>
              </a:rPr>
              <a:t>Synergraphic</a:t>
            </a:r>
            <a:r>
              <a:rPr lang="en-US" sz="1800" dirty="0" smtClean="0">
                <a:latin typeface="Times New Roman"/>
                <a:cs typeface="Times New Roman"/>
              </a:rPr>
              <a:t> Mapping System (SYMAP);</a:t>
            </a:r>
          </a:p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      Spatial resolution: 1/16</a:t>
            </a:r>
            <a:r>
              <a:rPr lang="en-US" sz="1800" baseline="30000" dirty="0" smtClean="0">
                <a:latin typeface="Times New Roman"/>
                <a:cs typeface="Times New Roman"/>
              </a:rPr>
              <a:t>th</a:t>
            </a:r>
            <a:r>
              <a:rPr lang="en-US" sz="1800" dirty="0" smtClean="0">
                <a:latin typeface="Times New Roman"/>
                <a:cs typeface="Times New Roman"/>
              </a:rPr>
              <a:t> degree;</a:t>
            </a:r>
          </a:p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      Observation Gauges: NOAA Cooperative Observer (COOP) stations;</a:t>
            </a:r>
          </a:p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       </a:t>
            </a:r>
            <a:r>
              <a:rPr lang="en-US" sz="1800" dirty="0">
                <a:latin typeface="Times New Roman"/>
                <a:cs typeface="Times New Roman"/>
              </a:rPr>
              <a:t>S</a:t>
            </a:r>
            <a:r>
              <a:rPr lang="en-US" sz="1800" dirty="0" smtClean="0">
                <a:latin typeface="Times New Roman"/>
                <a:cs typeface="Times New Roman"/>
              </a:rPr>
              <a:t>caled on a monthly basis to match the long-term mean of PRISM (1981-2010);</a:t>
            </a:r>
          </a:p>
          <a:p>
            <a:pPr marL="0" indent="0">
              <a:buNone/>
            </a:pP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       Data set period: 1915~2013</a:t>
            </a:r>
          </a:p>
          <a:p>
            <a:r>
              <a:rPr lang="en-US" sz="1800" b="1" dirty="0" smtClean="0">
                <a:latin typeface="Times New Roman"/>
                <a:cs typeface="Times New Roman"/>
              </a:rPr>
              <a:t>Updated data set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       The data set was extended to May, 2015 following the gridding method of Livneh et al. (2013) but with more gauges (</a:t>
            </a:r>
            <a:r>
              <a:rPr lang="en-US" sz="1800" dirty="0" err="1" smtClean="0">
                <a:latin typeface="Times New Roman"/>
                <a:cs typeface="Times New Roman"/>
              </a:rPr>
              <a:t>CocoRahs</a:t>
            </a:r>
            <a:r>
              <a:rPr lang="en-US" sz="1800" dirty="0" smtClean="0">
                <a:latin typeface="Times New Roman"/>
                <a:cs typeface="Times New Roman"/>
              </a:rPr>
              <a:t>, HADS and RAWS).</a:t>
            </a:r>
          </a:p>
        </p:txBody>
      </p:sp>
    </p:spTree>
    <p:extLst>
      <p:ext uri="{BB962C8B-B14F-4D97-AF65-F5344CB8AC3E}">
        <p14:creationId xmlns:p14="http://schemas.microsoft.com/office/powerpoint/2010/main" val="19297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50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Comparison of </a:t>
            </a:r>
            <a:r>
              <a:rPr lang="en-US" sz="3100" dirty="0" err="1" smtClean="0">
                <a:latin typeface="Times New Roman"/>
                <a:cs typeface="Times New Roman"/>
              </a:rPr>
              <a:t>Livneh’s</a:t>
            </a:r>
            <a:r>
              <a:rPr lang="en-US" sz="3100" dirty="0" smtClean="0">
                <a:latin typeface="Times New Roman"/>
                <a:cs typeface="Times New Roman"/>
              </a:rPr>
              <a:t> and Updated Data Sets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3" name="Picture 2" descr="plot_07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49" y="1617553"/>
            <a:ext cx="4022149" cy="3038428"/>
          </a:xfrm>
          <a:prstGeom prst="rect">
            <a:avLst/>
          </a:prstGeom>
        </p:spPr>
      </p:pic>
      <p:pic>
        <p:nvPicPr>
          <p:cNvPr id="6" name="Picture 5" descr="plot_0713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7795"/>
          <a:stretch/>
        </p:blipFill>
        <p:spPr>
          <a:xfrm>
            <a:off x="0" y="1617553"/>
            <a:ext cx="5141304" cy="32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HSV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/>
          <a:stretch>
            <a:fillRect/>
          </a:stretch>
        </p:blipFill>
        <p:spPr bwMode="auto">
          <a:xfrm>
            <a:off x="1280160" y="1015946"/>
            <a:ext cx="6339840" cy="58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41960" y="230832"/>
            <a:ext cx="842772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The Distributed Hydrology-Soil-Vegetation Model (DHSVM)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gs_active_gauges_a1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8916" r="25712" b="10502"/>
          <a:stretch/>
        </p:blipFill>
        <p:spPr>
          <a:xfrm>
            <a:off x="0" y="2161463"/>
            <a:ext cx="3321707" cy="3306924"/>
          </a:xfrm>
          <a:prstGeom prst="rect">
            <a:avLst/>
          </a:prstGeom>
        </p:spPr>
      </p:pic>
      <p:pic>
        <p:nvPicPr>
          <p:cNvPr id="6" name="Picture 5" descr="0710_basin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" b="6248"/>
          <a:stretch/>
        </p:blipFill>
        <p:spPr>
          <a:xfrm>
            <a:off x="3170327" y="4828916"/>
            <a:ext cx="5973674" cy="2029084"/>
          </a:xfrm>
          <a:prstGeom prst="rect">
            <a:avLst/>
          </a:prstGeom>
        </p:spPr>
      </p:pic>
      <p:pic>
        <p:nvPicPr>
          <p:cNvPr id="7" name="Picture 6" descr="0710_basin7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5" b="6639"/>
          <a:stretch/>
        </p:blipFill>
        <p:spPr>
          <a:xfrm>
            <a:off x="3170327" y="2802830"/>
            <a:ext cx="5973674" cy="2026086"/>
          </a:xfrm>
          <a:prstGeom prst="rect">
            <a:avLst/>
          </a:prstGeom>
        </p:spPr>
      </p:pic>
      <p:pic>
        <p:nvPicPr>
          <p:cNvPr id="8" name="Picture 7" descr="0710_basin8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" b="7077"/>
          <a:stretch/>
        </p:blipFill>
        <p:spPr>
          <a:xfrm>
            <a:off x="3170328" y="791697"/>
            <a:ext cx="5973673" cy="201113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246053" y="4765293"/>
            <a:ext cx="1051618" cy="703094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52422" y="3086940"/>
            <a:ext cx="1745249" cy="340207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199599" y="1521992"/>
            <a:ext cx="2098072" cy="102061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69900" y="212008"/>
            <a:ext cx="7785099" cy="6244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100" dirty="0" err="1" smtClean="0">
                <a:latin typeface="Times New Roman"/>
                <a:cs typeface="Times New Roman"/>
              </a:rPr>
              <a:t>Streamflow</a:t>
            </a:r>
            <a:r>
              <a:rPr lang="en-US" sz="3100" dirty="0" smtClean="0">
                <a:latin typeface="Times New Roman"/>
                <a:cs typeface="Times New Roman"/>
              </a:rPr>
              <a:t> simulation using updated data set</a:t>
            </a:r>
            <a:endParaRPr lang="en-US" sz="3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39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7" t="33780" r="21275" b="13649"/>
          <a:stretch/>
        </p:blipFill>
        <p:spPr bwMode="auto">
          <a:xfrm>
            <a:off x="-17377" y="653142"/>
            <a:ext cx="9162114" cy="555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610" y="360754"/>
            <a:ext cx="7807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OLYMPEX domain (per Implementation Plan)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8717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956"/>
          </a:xfrm>
        </p:spPr>
        <p:txBody>
          <a:bodyPr>
            <a:no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Evaluation of the simulation of stream flow extremes with updated data set</a:t>
            </a:r>
            <a:endParaRPr lang="en-US" sz="31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4339" y="1155148"/>
            <a:ext cx="276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Largest 1% </a:t>
            </a:r>
            <a:r>
              <a:rPr lang="en-US" sz="2000" dirty="0" err="1" smtClean="0">
                <a:latin typeface="Times New Roman"/>
                <a:cs typeface="Times New Roman"/>
              </a:rPr>
              <a:t>streamflow</a:t>
            </a:r>
            <a:r>
              <a:rPr lang="en-US" sz="2000" dirty="0" smtClean="0">
                <a:latin typeface="Times New Roman"/>
                <a:cs typeface="Times New Roman"/>
              </a:rPr>
              <a:t> over 2006~2015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9" name="Picture 8" descr="Largest_one_percent_flow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760"/>
            <a:ext cx="6374338" cy="5754240"/>
          </a:xfrm>
          <a:prstGeom prst="rect">
            <a:avLst/>
          </a:prstGeom>
        </p:spPr>
      </p:pic>
      <p:pic>
        <p:nvPicPr>
          <p:cNvPr id="11" name="Picture 10" descr="usgs_active_gauges_name_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20947" b="5015"/>
          <a:stretch/>
        </p:blipFill>
        <p:spPr>
          <a:xfrm>
            <a:off x="6315222" y="2092969"/>
            <a:ext cx="2828778" cy="317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rgest_one_percent_flow_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0" r="65785" b="24980"/>
          <a:stretch/>
        </p:blipFill>
        <p:spPr>
          <a:xfrm>
            <a:off x="1813560" y="327660"/>
            <a:ext cx="5013960" cy="3395818"/>
          </a:xfrm>
          <a:prstGeom prst="rect">
            <a:avLst/>
          </a:prstGeom>
        </p:spPr>
      </p:pic>
      <p:pic>
        <p:nvPicPr>
          <p:cNvPr id="5" name="Picture 4" descr="Largest_one_percent_flow_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4" t="50000" r="32220" b="25000"/>
          <a:stretch/>
        </p:blipFill>
        <p:spPr>
          <a:xfrm>
            <a:off x="1813560" y="3611880"/>
            <a:ext cx="5038012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202655"/>
              </p:ext>
            </p:extLst>
          </p:nvPr>
        </p:nvGraphicFramePr>
        <p:xfrm>
          <a:off x="2051097" y="2075855"/>
          <a:ext cx="5045599" cy="4417728"/>
        </p:xfrm>
        <a:graphic>
          <a:graphicData uri="http://schemas.openxmlformats.org/drawingml/2006/table">
            <a:tbl>
              <a:tblPr/>
              <a:tblGrid>
                <a:gridCol w="1327789"/>
                <a:gridCol w="2003567"/>
                <a:gridCol w="1714243"/>
              </a:tblGrid>
              <a:tr h="276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USGS Gauge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Average Relative Error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02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Livneh et al. (2013)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Updated data set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12020000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-2.0%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12025000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3.6%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12025700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-4.7%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-6.2%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12026150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-5.4%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-6.6%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12026400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-3.4%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0.7%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12027500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5.2%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-1.3%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12031000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6.4%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-9.7%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12035000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-1.0%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-11.1%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12035400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-1.7%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-14.2%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12036000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-2.7%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12037400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-34.0%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max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min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-34.0%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-14.2%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50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Comparison of </a:t>
            </a:r>
            <a:r>
              <a:rPr lang="en-US" sz="3100" dirty="0" err="1" smtClean="0">
                <a:latin typeface="Times New Roman"/>
                <a:cs typeface="Times New Roman"/>
              </a:rPr>
              <a:t>Livneh’s</a:t>
            </a:r>
            <a:r>
              <a:rPr lang="en-US" sz="3100" dirty="0" smtClean="0">
                <a:latin typeface="Times New Roman"/>
                <a:cs typeface="Times New Roman"/>
              </a:rPr>
              <a:t> and updated Data Sets</a:t>
            </a:r>
            <a:br>
              <a:rPr lang="en-US" sz="3100" dirty="0" smtClean="0">
                <a:latin typeface="Times New Roman"/>
                <a:cs typeface="Times New Roman"/>
              </a:rPr>
            </a:br>
            <a:r>
              <a:rPr lang="en-US" sz="3100" dirty="0" smtClean="0">
                <a:latin typeface="Times New Roman"/>
                <a:cs typeface="Times New Roman"/>
              </a:rPr>
              <a:t>in Extreme </a:t>
            </a:r>
            <a:r>
              <a:rPr lang="en-US" sz="3100" dirty="0" err="1" smtClean="0">
                <a:latin typeface="Times New Roman"/>
                <a:cs typeface="Times New Roman"/>
              </a:rPr>
              <a:t>Streamflow</a:t>
            </a:r>
            <a:r>
              <a:rPr lang="en-US" sz="3100" dirty="0" smtClean="0">
                <a:latin typeface="Times New Roman"/>
                <a:cs typeface="Times New Roman"/>
              </a:rPr>
              <a:t> Simulation</a:t>
            </a:r>
            <a:endParaRPr lang="en-US" sz="31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4041" y="1268332"/>
            <a:ext cx="6424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Table 1. Average relative error of largest 1% </a:t>
            </a:r>
            <a:r>
              <a:rPr lang="en-US" sz="2000" dirty="0" err="1" smtClean="0">
                <a:latin typeface="Times New Roman"/>
                <a:cs typeface="Times New Roman"/>
              </a:rPr>
              <a:t>streamflow</a:t>
            </a:r>
            <a:r>
              <a:rPr lang="en-US" sz="2000" dirty="0" smtClean="0">
                <a:latin typeface="Times New Roman"/>
                <a:cs typeface="Times New Roman"/>
              </a:rPr>
              <a:t> simulation over 2006~2015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26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385"/>
            <a:ext cx="8138160" cy="1470025"/>
          </a:xfrm>
        </p:spPr>
        <p:txBody>
          <a:bodyPr/>
          <a:lstStyle/>
          <a:p>
            <a:r>
              <a:rPr lang="en-US" dirty="0" smtClean="0"/>
              <a:t>Airborne Snow Observatory (ASO)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" y="2057400"/>
            <a:ext cx="8382000" cy="4587240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LIDAR-based surface elevation at high (o(meters))  spatial resolution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Background flown for snow-free conditions (Sep 2014)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Plan to fly several (~3) times during winter 15-16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Provides maps of snow </a:t>
            </a:r>
            <a:r>
              <a:rPr lang="en-US" dirty="0" err="1" smtClean="0">
                <a:solidFill>
                  <a:schemeClr val="tx1"/>
                </a:solidFill>
              </a:rPr>
              <a:t>dept</a:t>
            </a:r>
            <a:r>
              <a:rPr lang="en-US" dirty="0" smtClean="0">
                <a:solidFill>
                  <a:schemeClr val="tx1"/>
                </a:solidFill>
              </a:rPr>
              <a:t> (by difference from background); conversion to Snow Water Equivalent (SWE) based on limited density </a:t>
            </a:r>
            <a:r>
              <a:rPr lang="en-US" dirty="0" err="1" smtClean="0">
                <a:solidFill>
                  <a:schemeClr val="tx1"/>
                </a:solidFill>
              </a:rPr>
              <a:t>obs</a:t>
            </a:r>
            <a:r>
              <a:rPr lang="en-US" dirty="0" smtClean="0">
                <a:solidFill>
                  <a:schemeClr val="tx1"/>
                </a:solidFill>
              </a:rPr>
              <a:t> + modeling; variability in depth is generally much &gt; than in density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Flight lines are over that portion of OLYMPEX domain with elevation &gt; ~2000 </a:t>
            </a:r>
            <a:r>
              <a:rPr lang="en-US" dirty="0" err="1" smtClean="0">
                <a:solidFill>
                  <a:schemeClr val="tx1"/>
                </a:solidFill>
              </a:rPr>
              <a:t>ft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88902"/>
            <a:ext cx="6733323" cy="4415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0800" y="149572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ASO flight lines Sep 2014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4110446"/>
            <a:ext cx="2956566" cy="25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4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982"/>
            <a:ext cx="6675120" cy="4888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4110446"/>
            <a:ext cx="2956566" cy="2534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0800" y="149572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ASO flight lines Sep 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1623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6" y="1219200"/>
            <a:ext cx="8305800" cy="4621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396" y="195887"/>
            <a:ext cx="862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Variable Infiltration Capacity land surface (hydrology) model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264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20" y="463541"/>
            <a:ext cx="8533160" cy="579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829425" y="4"/>
            <a:ext cx="5340405" cy="46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34" tIns="45616" rIns="91234" bIns="45616">
            <a:spAutoFit/>
          </a:bodyPr>
          <a:lstStyle>
            <a:lvl1pPr defTabSz="936625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6625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6625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6625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6625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662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662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662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6625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Snow processes in a forest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67" y="239208"/>
            <a:ext cx="5446493" cy="6390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" y="1188720"/>
            <a:ext cx="2712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VIC model SWE Apr 1, 1974 (from PWN drought monitor archive)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273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Next </a:t>
            </a:r>
            <a:r>
              <a:rPr lang="en-US" sz="3600" dirty="0" smtClean="0">
                <a:latin typeface="Times New Roman"/>
                <a:cs typeface="Times New Roman"/>
              </a:rPr>
              <a:t>Steps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Integrate radar </a:t>
            </a:r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evel </a:t>
            </a:r>
            <a:r>
              <a:rPr lang="en-US" dirty="0" smtClean="0">
                <a:latin typeface="Times New Roman"/>
                <a:cs typeface="Times New Roman"/>
              </a:rPr>
              <a:t>3 products with the updated </a:t>
            </a:r>
            <a:r>
              <a:rPr lang="en-US" dirty="0" smtClean="0">
                <a:latin typeface="Times New Roman"/>
                <a:cs typeface="Times New Roman"/>
              </a:rPr>
              <a:t>station data as </a:t>
            </a:r>
            <a:r>
              <a:rPr lang="en-US" dirty="0" smtClean="0">
                <a:latin typeface="Times New Roman"/>
                <a:cs typeface="Times New Roman"/>
              </a:rPr>
              <a:t>the reference data set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Evaluate </a:t>
            </a:r>
            <a:r>
              <a:rPr lang="en-US" dirty="0" smtClean="0">
                <a:latin typeface="Times New Roman"/>
                <a:cs typeface="Times New Roman"/>
              </a:rPr>
              <a:t>the performance of PMM products in extreme streamflow simulation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Diagnose streamflow forecast </a:t>
            </a:r>
            <a:r>
              <a:rPr lang="en-US" dirty="0" smtClean="0">
                <a:latin typeface="Times New Roman"/>
                <a:cs typeface="Times New Roman"/>
              </a:rPr>
              <a:t>errors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15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arenBoth"/>
            </a:pPr>
            <a:r>
              <a:rPr lang="en-US" sz="2000" dirty="0" smtClean="0">
                <a:latin typeface="Times New Roman"/>
                <a:cs typeface="Times New Roman"/>
              </a:rPr>
              <a:t>Comparison of </a:t>
            </a:r>
            <a:r>
              <a:rPr lang="en-US" sz="2000" dirty="0">
                <a:latin typeface="Times New Roman"/>
                <a:cs typeface="Times New Roman"/>
              </a:rPr>
              <a:t>p</a:t>
            </a:r>
            <a:r>
              <a:rPr lang="en-US" sz="2000" dirty="0" smtClean="0">
                <a:latin typeface="Times New Roman"/>
                <a:cs typeface="Times New Roman"/>
              </a:rPr>
              <a:t>recipitation products over </a:t>
            </a:r>
            <a:r>
              <a:rPr lang="en-US" sz="2000" dirty="0" smtClean="0">
                <a:latin typeface="Times New Roman"/>
                <a:cs typeface="Times New Roman"/>
              </a:rPr>
              <a:t>the OLYMPEX domain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713232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Gridded station data set of Livneh et al. (2013)</a:t>
            </a:r>
          </a:p>
          <a:p>
            <a:pPr marL="713232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Drought Monitoring System for the Pacific Northwest</a:t>
            </a:r>
          </a:p>
          <a:p>
            <a:pPr marL="713232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UWWRF real time forecast</a:t>
            </a:r>
          </a:p>
          <a:p>
            <a:pPr marL="713232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Radar Level III and Stage IV</a:t>
            </a:r>
          </a:p>
          <a:p>
            <a:pPr marL="713232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TMPA-RT</a:t>
            </a:r>
          </a:p>
          <a:p>
            <a:pPr marL="713232"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PERSIANN</a:t>
            </a:r>
          </a:p>
          <a:p>
            <a:pPr marL="0" indent="0"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457200" indent="-457200">
              <a:buAutoNum type="arabicParenBoth" startAt="2"/>
            </a:pPr>
            <a:r>
              <a:rPr lang="en-US" sz="2000" dirty="0" smtClean="0">
                <a:latin typeface="Times New Roman"/>
                <a:cs typeface="Times New Roman"/>
              </a:rPr>
              <a:t>Evaluation of extreme streamflow </a:t>
            </a:r>
            <a:r>
              <a:rPr lang="en-US" sz="2000" dirty="0" smtClean="0">
                <a:latin typeface="Times New Roman"/>
                <a:cs typeface="Times New Roman"/>
              </a:rPr>
              <a:t>simulations for the </a:t>
            </a:r>
            <a:r>
              <a:rPr lang="en-US" sz="2000" dirty="0">
                <a:latin typeface="Times New Roman"/>
                <a:cs typeface="Times New Roman"/>
              </a:rPr>
              <a:t>Chehalis </a:t>
            </a:r>
            <a:r>
              <a:rPr lang="en-US" sz="2000" dirty="0" smtClean="0">
                <a:latin typeface="Times New Roman"/>
                <a:cs typeface="Times New Roman"/>
              </a:rPr>
              <a:t>River Basin using updated </a:t>
            </a:r>
            <a:r>
              <a:rPr lang="en-US" sz="2000" dirty="0" smtClean="0">
                <a:latin typeface="Times New Roman"/>
                <a:cs typeface="Times New Roman"/>
              </a:rPr>
              <a:t>gridded station data </a:t>
            </a:r>
            <a:r>
              <a:rPr lang="en-US" sz="2000" dirty="0" smtClean="0">
                <a:latin typeface="Times New Roman"/>
                <a:cs typeface="Times New Roman"/>
              </a:rPr>
              <a:t>set</a:t>
            </a:r>
          </a:p>
          <a:p>
            <a:pPr marL="457200" indent="-457200">
              <a:buAutoNum type="arabicParenBoth" startAt="2"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457200" indent="-457200">
              <a:buAutoNum type="arabicParenBoth" startAt="2"/>
            </a:pPr>
            <a:r>
              <a:rPr lang="en-US" sz="2000" dirty="0" smtClean="0">
                <a:latin typeface="Times New Roman"/>
                <a:cs typeface="Times New Roman"/>
              </a:rPr>
              <a:t>Airborne Snow Observatory and its role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Outline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60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9093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Precipitation Data Sets</a:t>
            </a:r>
            <a:r>
              <a:rPr lang="en-US" sz="3600" dirty="0" smtClean="0">
                <a:latin typeface="Times New Roman"/>
                <a:cs typeface="Times New Roman"/>
              </a:rPr>
              <a:t/>
            </a:r>
            <a:br>
              <a:rPr lang="en-US" sz="3600" dirty="0" smtClean="0">
                <a:latin typeface="Times New Roman"/>
                <a:cs typeface="Times New Roman"/>
              </a:rPr>
            </a:br>
            <a:endParaRPr lang="en-US" sz="3600" dirty="0">
              <a:latin typeface="Times New Roman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055450"/>
              </p:ext>
            </p:extLst>
          </p:nvPr>
        </p:nvGraphicFramePr>
        <p:xfrm>
          <a:off x="987780" y="1520034"/>
          <a:ext cx="7253112" cy="4635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704"/>
                <a:gridCol w="2417704"/>
                <a:gridCol w="2417704"/>
              </a:tblGrid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Dataset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Start Date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End Date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Radar(Level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3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09/22/2011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05/15/2015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WRF (4Km)*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01/01/2009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12/31/2014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TMPA - RT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01/01/2009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04/26/2015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IMERG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03/12/2014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02/28/2015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Livneh et al.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01/01/2009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12/31/2014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PERSIANN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01/01/2009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12/31/2014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ST – IV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01/01/2011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03/31/2015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15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Drought Monitoring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01/01/2014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05/01/2015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0167" y="6424186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* Not available in February and March 2014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22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0713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32" y="1355105"/>
            <a:ext cx="6110455" cy="5401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1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Langley Hill (NWS WSR-88D) Radar </a:t>
            </a:r>
            <a:r>
              <a:rPr lang="en-US" sz="3200" dirty="0" smtClean="0">
                <a:latin typeface="Times New Roman"/>
                <a:cs typeface="Times New Roman"/>
              </a:rPr>
              <a:t>Level III Precipitation Map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955" y="3214501"/>
            <a:ext cx="16434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Langley Hill Radar</a:t>
            </a:r>
          </a:p>
          <a:p>
            <a:r>
              <a:rPr lang="en-US" altLang="zh-CN" sz="2000" dirty="0" smtClean="0">
                <a:latin typeface="Times New Roman"/>
                <a:cs typeface="Times New Roman"/>
              </a:rPr>
              <a:t>Location</a:t>
            </a:r>
            <a:r>
              <a:rPr lang="en-US" altLang="zh-CN" sz="2000" dirty="0">
                <a:latin typeface="Times New Roman"/>
                <a:cs typeface="Times New Roman"/>
              </a:rPr>
              <a:t>:</a:t>
            </a:r>
          </a:p>
          <a:p>
            <a:r>
              <a:rPr lang="en-US" sz="2000" dirty="0">
                <a:latin typeface="Times New Roman"/>
                <a:cs typeface="Times New Roman"/>
              </a:rPr>
              <a:t>124.11W, </a:t>
            </a:r>
            <a:r>
              <a:rPr lang="en-US" sz="2000" dirty="0" smtClean="0">
                <a:latin typeface="Times New Roman"/>
                <a:cs typeface="Times New Roman"/>
              </a:rPr>
              <a:t>47.12N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63974" y="3660090"/>
            <a:ext cx="1803050" cy="6171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1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Langley Hill radar terrain blockage</a:t>
            </a:r>
            <a:br>
              <a:rPr lang="en-US" sz="3100" dirty="0" smtClean="0">
                <a:latin typeface="Times New Roman"/>
                <a:cs typeface="Times New Roman"/>
              </a:rPr>
            </a:br>
            <a:r>
              <a:rPr lang="en-US" sz="3100" dirty="0" smtClean="0">
                <a:latin typeface="Times New Roman"/>
                <a:cs typeface="Times New Roman"/>
              </a:rPr>
              <a:t> over OLYMPEX domain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5" name="Picture 4" descr="mask_plo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r="8086"/>
          <a:stretch/>
        </p:blipFill>
        <p:spPr>
          <a:xfrm>
            <a:off x="0" y="1460499"/>
            <a:ext cx="9144000" cy="428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95" y="67996"/>
            <a:ext cx="8593958" cy="1143000"/>
          </a:xfrm>
        </p:spPr>
        <p:txBody>
          <a:bodyPr>
            <a:norm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Average Daily Precipitation Comparison Over Olympic Peninsula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5" name="Content Placeholder 4" descr="daily_average1_v3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2524" r="9156" b="7682"/>
          <a:stretch/>
        </p:blipFill>
        <p:spPr>
          <a:xfrm>
            <a:off x="0" y="1574800"/>
            <a:ext cx="9144000" cy="5215829"/>
          </a:xfrm>
        </p:spPr>
      </p:pic>
    </p:spTree>
    <p:extLst>
      <p:ext uri="{BB962C8B-B14F-4D97-AF65-F5344CB8AC3E}">
        <p14:creationId xmlns:p14="http://schemas.microsoft.com/office/powerpoint/2010/main" val="25277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7195" y="67996"/>
            <a:ext cx="8593958" cy="1143000"/>
          </a:xfrm>
        </p:spPr>
        <p:txBody>
          <a:bodyPr>
            <a:norm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Average Daily Precipitation Comparison </a:t>
            </a:r>
            <a:r>
              <a:rPr lang="en-US" sz="3100" dirty="0" smtClean="0">
                <a:latin typeface="Times New Roman"/>
                <a:cs typeface="Times New Roman"/>
              </a:rPr>
              <a:t>– UW DM and IMERG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5" name="Content Placeholder 4" descr="daily_average2_v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3555" r="8896" b="8523"/>
          <a:stretch/>
        </p:blipFill>
        <p:spPr>
          <a:xfrm>
            <a:off x="0" y="1470616"/>
            <a:ext cx="9143999" cy="4760851"/>
          </a:xfrm>
        </p:spPr>
      </p:pic>
    </p:spTree>
    <p:extLst>
      <p:ext uri="{BB962C8B-B14F-4D97-AF65-F5344CB8AC3E}">
        <p14:creationId xmlns:p14="http://schemas.microsoft.com/office/powerpoint/2010/main" val="33141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>
                <a:latin typeface="Times New Roman"/>
                <a:cs typeface="Times New Roman"/>
              </a:rPr>
              <a:t>Comparison of Daily </a:t>
            </a:r>
            <a:r>
              <a:rPr lang="en-US" sz="3100" dirty="0">
                <a:latin typeface="Times New Roman"/>
                <a:cs typeface="Times New Roman"/>
              </a:rPr>
              <a:t>Average </a:t>
            </a:r>
            <a:r>
              <a:rPr lang="en-US" sz="3100" dirty="0" smtClean="0">
                <a:latin typeface="Times New Roman"/>
                <a:cs typeface="Times New Roman"/>
              </a:rPr>
              <a:t>ST-IV and </a:t>
            </a:r>
            <a:r>
              <a:rPr lang="en-US" sz="3100" dirty="0" err="1" smtClean="0">
                <a:latin typeface="Times New Roman"/>
                <a:cs typeface="Times New Roman"/>
              </a:rPr>
              <a:t>Livneh</a:t>
            </a:r>
            <a:r>
              <a:rPr lang="en-US" sz="3100" dirty="0" smtClean="0">
                <a:latin typeface="Times New Roman"/>
                <a:cs typeface="Times New Roman"/>
              </a:rPr>
              <a:t> Datasets Against WRF</a:t>
            </a:r>
            <a:endParaRPr lang="en-US" sz="3100" dirty="0">
              <a:latin typeface="Times New Roman"/>
              <a:cs typeface="Times New Roman"/>
            </a:endParaRPr>
          </a:p>
        </p:txBody>
      </p:sp>
      <p:pic>
        <p:nvPicPr>
          <p:cNvPr id="6" name="Content Placeholder 5" descr="average_ratio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r="8215" b="5156"/>
          <a:stretch/>
        </p:blipFill>
        <p:spPr>
          <a:xfrm>
            <a:off x="50799" y="1612901"/>
            <a:ext cx="8991599" cy="4628236"/>
          </a:xfrm>
        </p:spPr>
      </p:pic>
    </p:spTree>
    <p:extLst>
      <p:ext uri="{BB962C8B-B14F-4D97-AF65-F5344CB8AC3E}">
        <p14:creationId xmlns:p14="http://schemas.microsoft.com/office/powerpoint/2010/main" val="332096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w_logo_office95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uw_logo_office95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uw_logo_office95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w_logo_office95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uw_logo_office95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uw_logo_office95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w_logo_office95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w_logo_office95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w_logo_office95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1463</Words>
  <Application>Microsoft Office PowerPoint</Application>
  <PresentationFormat>On-screen Show (4:3)</PresentationFormat>
  <Paragraphs>212</Paragraphs>
  <Slides>29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Office Theme</vt:lpstr>
      <vt:lpstr>1_Office Theme</vt:lpstr>
      <vt:lpstr>1_Default Design</vt:lpstr>
      <vt:lpstr>uw_logo_office95</vt:lpstr>
      <vt:lpstr>1_uw_logo_office95</vt:lpstr>
      <vt:lpstr>Comparison of precipitation products and hydrologic simulations over the OLYMPEX domain</vt:lpstr>
      <vt:lpstr>PowerPoint Presentation</vt:lpstr>
      <vt:lpstr>Outline</vt:lpstr>
      <vt:lpstr>Precipitation Data Sets </vt:lpstr>
      <vt:lpstr>Langley Hill (NWS WSR-88D) Radar Level III Precipitation Map</vt:lpstr>
      <vt:lpstr>Langley Hill radar terrain blockage  over OLYMPEX domain</vt:lpstr>
      <vt:lpstr>Average Daily Precipitation Comparison Over Olympic Peninsula</vt:lpstr>
      <vt:lpstr>Average Daily Precipitation Comparison – UW DM and IMERG</vt:lpstr>
      <vt:lpstr>Comparison of Daily Average ST-IV and Livneh Datasets Against WRF</vt:lpstr>
      <vt:lpstr>30 Days Moving Average Comparison (OLYMPEX domain average)</vt:lpstr>
      <vt:lpstr>PowerPoint Presentation</vt:lpstr>
      <vt:lpstr>PowerPoint Presentation</vt:lpstr>
      <vt:lpstr>PowerPoint Presentation</vt:lpstr>
      <vt:lpstr>Test Site: Chehalis Basin</vt:lpstr>
      <vt:lpstr>Map of Rain Gauges in Chehalis Basin</vt:lpstr>
      <vt:lpstr>Generating Reference Precipitation Data Set</vt:lpstr>
      <vt:lpstr>Comparison of Livneh’s and Updated Data Sets</vt:lpstr>
      <vt:lpstr>PowerPoint Presentation</vt:lpstr>
      <vt:lpstr>Streamflow simulation using updated data set</vt:lpstr>
      <vt:lpstr>Evaluation of the simulation of stream flow extremes with updated data set</vt:lpstr>
      <vt:lpstr>PowerPoint Presentation</vt:lpstr>
      <vt:lpstr>Comparison of Livneh’s and updated Data Sets in Extreme Streamflow Simulation</vt:lpstr>
      <vt:lpstr>Airborne Snow Observatory (ASO)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Preparation Over Olympics Peninsula</dc:title>
  <dc:creator>alak</dc:creator>
  <cp:lastModifiedBy>Dennis Lettenmaier</cp:lastModifiedBy>
  <cp:revision>309</cp:revision>
  <dcterms:created xsi:type="dcterms:W3CDTF">2015-07-08T06:04:01Z</dcterms:created>
  <dcterms:modified xsi:type="dcterms:W3CDTF">2015-07-16T11:04:54Z</dcterms:modified>
</cp:coreProperties>
</file>