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46" r:id="rId3"/>
    <p:sldMasterId id="2147483748" r:id="rId4"/>
    <p:sldMasterId id="2147483750" r:id="rId5"/>
    <p:sldMasterId id="2147483752" r:id="rId6"/>
    <p:sldMasterId id="2147483754" r:id="rId7"/>
    <p:sldMasterId id="2147483756" r:id="rId8"/>
    <p:sldMasterId id="2147483758" r:id="rId9"/>
    <p:sldMasterId id="2147483815" r:id="rId10"/>
    <p:sldMasterId id="2147483817" r:id="rId11"/>
    <p:sldMasterId id="2147483819" r:id="rId12"/>
    <p:sldMasterId id="2147483821" r:id="rId13"/>
    <p:sldMasterId id="2147483823" r:id="rId14"/>
    <p:sldMasterId id="2147483825" r:id="rId15"/>
    <p:sldMasterId id="2147483827" r:id="rId16"/>
    <p:sldMasterId id="2147483829" r:id="rId17"/>
  </p:sldMasterIdLst>
  <p:notesMasterIdLst>
    <p:notesMasterId r:id="rId44"/>
  </p:notesMasterIdLst>
  <p:sldIdLst>
    <p:sldId id="256" r:id="rId18"/>
    <p:sldId id="313" r:id="rId19"/>
    <p:sldId id="314" r:id="rId20"/>
    <p:sldId id="305" r:id="rId21"/>
    <p:sldId id="306" r:id="rId22"/>
    <p:sldId id="308" r:id="rId23"/>
    <p:sldId id="309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01" r:id="rId35"/>
    <p:sldId id="302" r:id="rId36"/>
    <p:sldId id="303" r:id="rId37"/>
    <p:sldId id="304" r:id="rId38"/>
    <p:sldId id="325" r:id="rId39"/>
    <p:sldId id="310" r:id="rId40"/>
    <p:sldId id="311" r:id="rId41"/>
    <p:sldId id="312" r:id="rId42"/>
    <p:sldId id="326" r:id="rId43"/>
  </p:sldIdLst>
  <p:sldSz cx="9144000" cy="6858000" type="screen4x3"/>
  <p:notesSz cx="6858000" cy="9144000"/>
  <p:defaultTextStyle>
    <a:defPPr>
      <a:defRPr lang="en-US"/>
    </a:defPPr>
    <a:lvl1pPr marL="0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53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706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59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409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760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115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465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816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4BF"/>
    <a:srgbClr val="3284BA"/>
    <a:srgbClr val="3D77BA"/>
    <a:srgbClr val="4688D6"/>
    <a:srgbClr val="417FC4"/>
    <a:srgbClr val="448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65" autoAdjust="0"/>
    <p:restoredTop sz="86572" autoAdjust="0"/>
  </p:normalViewPr>
  <p:slideViewPr>
    <p:cSldViewPr>
      <p:cViewPr>
        <p:scale>
          <a:sx n="66" d="100"/>
          <a:sy n="66" d="100"/>
        </p:scale>
        <p:origin x="-187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36D8A-46BC-4215-A006-E378C83759A6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9BA4A-3E8E-4243-B672-A55A72FC17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9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82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65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146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525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906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290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670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050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BA4A-3E8E-4243-B672-A55A72FC17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1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 goes up</a:t>
            </a:r>
            <a:r>
              <a:rPr lang="en-US" baseline="0" dirty="0" smtClean="0"/>
              <a:t> a little bit without climate change, but still among the five lowest years</a:t>
            </a:r>
          </a:p>
          <a:p>
            <a:r>
              <a:rPr lang="en-US" baseline="0" dirty="0" smtClean="0"/>
              <a:t>Warming climate does not affect the extreme dry events too much</a:t>
            </a:r>
          </a:p>
          <a:p>
            <a:r>
              <a:rPr lang="en-US" baseline="0" dirty="0" smtClean="0"/>
              <a:t>Seems to diverge in wetter years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AFD-EF10-46CA-BCC8-60E214FAF4C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BA4A-3E8E-4243-B672-A55A72FC17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9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 subsequent analyses</a:t>
            </a:r>
            <a:r>
              <a:rPr lang="en-US" baseline="0" dirty="0" smtClean="0"/>
              <a:t> are based on this blue area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AFD-EF10-46CA-BCC8-60E214FAF4C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Precipitation - accumulated, aggregated over the entire study</a:t>
            </a:r>
            <a:r>
              <a:rPr lang="en-US" baseline="0" dirty="0" smtClean="0"/>
              <a:t> area; no trend</a:t>
            </a:r>
          </a:p>
          <a:p>
            <a:r>
              <a:rPr lang="en-US" baseline="0" dirty="0" smtClean="0"/>
              <a:t>Temperature – increasing trend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AFD-EF10-46CA-BCC8-60E214FAF4C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SWE – decreasing</a:t>
            </a:r>
            <a:r>
              <a:rPr lang="en-US" baseline="0" dirty="0" smtClean="0"/>
              <a:t> trend -&gt; let us think that the increasing T trend might be a cause of the decreasing snowpack; further prove it later</a:t>
            </a:r>
          </a:p>
          <a:p>
            <a:r>
              <a:rPr lang="en-US" baseline="0" dirty="0" smtClean="0"/>
              <a:t>Runoff – mostly from snowmelt, so similar decreasing trend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AFD-EF10-46CA-BCC8-60E214FAF4C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 the second driest</a:t>
            </a:r>
            <a:r>
              <a:rPr lang="en-US" baseline="0" dirty="0" smtClean="0"/>
              <a:t> in terms of SWE; 1977 again the lowest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AFD-EF10-46CA-BCC8-60E214FAF4C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positive</a:t>
            </a:r>
            <a:r>
              <a:rPr lang="en-US" baseline="0" dirty="0" smtClean="0"/>
              <a:t> correlation</a:t>
            </a:r>
          </a:p>
          <a:p>
            <a:r>
              <a:rPr lang="en-US" baseline="0" dirty="0" smtClean="0"/>
              <a:t>All the five years with the lowest SWE are located at the very low end of winter precipitation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AFD-EF10-46CA-BCC8-60E214FAF4C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Vague negative correlation -&gt; the warmer</a:t>
            </a:r>
            <a:r>
              <a:rPr lang="en-US" baseline="0" dirty="0" smtClean="0"/>
              <a:t> the winter, the lower the SWE</a:t>
            </a:r>
          </a:p>
          <a:p>
            <a:r>
              <a:rPr lang="en-US" baseline="0" dirty="0" smtClean="0"/>
              <a:t>Lowest-SWE years generally happened in warmer winters</a:t>
            </a:r>
          </a:p>
          <a:p>
            <a:r>
              <a:rPr lang="en-US" baseline="0" dirty="0" smtClean="0"/>
              <a:t>But 1977 -&gt; around the median of winter temperature, but the lowest SWE; similar to 1976 and 2007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AFD-EF10-46CA-BCC8-60E214FAF4C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Detrended-T scenarios</a:t>
            </a:r>
          </a:p>
          <a:p>
            <a:r>
              <a:rPr lang="en-US" dirty="0" smtClean="0"/>
              <a:t>Introduce</a:t>
            </a:r>
            <a:r>
              <a:rPr lang="en-US" baseline="0" dirty="0" smtClean="0"/>
              <a:t> the illustration -&gt; detrending in two ways; long-term trend removed and daily variation preserved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AFD-EF10-46CA-BCC8-60E214FAF4C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</a:t>
            </a:r>
            <a:r>
              <a:rPr lang="en-US" baseline="0" dirty="0" smtClean="0"/>
              <a:t> decreasing trend disappeared -&gt; strongly suggests that the warming climate is the main cause for the decreasing SWE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AFD-EF10-46CA-BCC8-60E214FAF4C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4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9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7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1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1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17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300D1-1108-44A0-A122-5A74BC3AEF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0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17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1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17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6E7E-95A1-4425-ABF7-6EABBFA6885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4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4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3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6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3" indent="0">
              <a:buNone/>
              <a:defRPr sz="2000" b="1"/>
            </a:lvl2pPr>
            <a:lvl3pPr marL="912706" indent="0">
              <a:buNone/>
              <a:defRPr sz="1800" b="1"/>
            </a:lvl3pPr>
            <a:lvl4pPr marL="1369059" indent="0">
              <a:buNone/>
              <a:defRPr sz="1600" b="1"/>
            </a:lvl4pPr>
            <a:lvl5pPr marL="1825409" indent="0">
              <a:buNone/>
              <a:defRPr sz="1600" b="1"/>
            </a:lvl5pPr>
            <a:lvl6pPr marL="2281760" indent="0">
              <a:buNone/>
              <a:defRPr sz="1600" b="1"/>
            </a:lvl6pPr>
            <a:lvl7pPr marL="2738115" indent="0">
              <a:buNone/>
              <a:defRPr sz="1600" b="1"/>
            </a:lvl7pPr>
            <a:lvl8pPr marL="3194465" indent="0">
              <a:buNone/>
              <a:defRPr sz="1600" b="1"/>
            </a:lvl8pPr>
            <a:lvl9pPr marL="36508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3" indent="0">
              <a:buNone/>
              <a:defRPr sz="2000" b="1"/>
            </a:lvl2pPr>
            <a:lvl3pPr marL="912706" indent="0">
              <a:buNone/>
              <a:defRPr sz="1800" b="1"/>
            </a:lvl3pPr>
            <a:lvl4pPr marL="1369059" indent="0">
              <a:buNone/>
              <a:defRPr sz="1600" b="1"/>
            </a:lvl4pPr>
            <a:lvl5pPr marL="1825409" indent="0">
              <a:buNone/>
              <a:defRPr sz="1600" b="1"/>
            </a:lvl5pPr>
            <a:lvl6pPr marL="2281760" indent="0">
              <a:buNone/>
              <a:defRPr sz="1600" b="1"/>
            </a:lvl6pPr>
            <a:lvl7pPr marL="2738115" indent="0">
              <a:buNone/>
              <a:defRPr sz="1600" b="1"/>
            </a:lvl7pPr>
            <a:lvl8pPr marL="3194465" indent="0">
              <a:buNone/>
              <a:defRPr sz="1600" b="1"/>
            </a:lvl8pPr>
            <a:lvl9pPr marL="36508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6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8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1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9" y="2730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53" indent="0">
              <a:buNone/>
              <a:defRPr sz="1200"/>
            </a:lvl2pPr>
            <a:lvl3pPr marL="912706" indent="0">
              <a:buNone/>
              <a:defRPr sz="1000"/>
            </a:lvl3pPr>
            <a:lvl4pPr marL="1369059" indent="0">
              <a:buNone/>
              <a:defRPr sz="900"/>
            </a:lvl4pPr>
            <a:lvl5pPr marL="1825409" indent="0">
              <a:buNone/>
              <a:defRPr sz="900"/>
            </a:lvl5pPr>
            <a:lvl6pPr marL="2281760" indent="0">
              <a:buNone/>
              <a:defRPr sz="900"/>
            </a:lvl6pPr>
            <a:lvl7pPr marL="2738115" indent="0">
              <a:buNone/>
              <a:defRPr sz="900"/>
            </a:lvl7pPr>
            <a:lvl8pPr marL="3194465" indent="0">
              <a:buNone/>
              <a:defRPr sz="900"/>
            </a:lvl8pPr>
            <a:lvl9pPr marL="36508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5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53" indent="0">
              <a:buNone/>
              <a:defRPr sz="2800"/>
            </a:lvl2pPr>
            <a:lvl3pPr marL="912706" indent="0">
              <a:buNone/>
              <a:defRPr sz="2400"/>
            </a:lvl3pPr>
            <a:lvl4pPr marL="1369059" indent="0">
              <a:buNone/>
              <a:defRPr sz="2000"/>
            </a:lvl4pPr>
            <a:lvl5pPr marL="1825409" indent="0">
              <a:buNone/>
              <a:defRPr sz="2000"/>
            </a:lvl5pPr>
            <a:lvl6pPr marL="2281760" indent="0">
              <a:buNone/>
              <a:defRPr sz="2000"/>
            </a:lvl6pPr>
            <a:lvl7pPr marL="2738115" indent="0">
              <a:buNone/>
              <a:defRPr sz="2000"/>
            </a:lvl7pPr>
            <a:lvl8pPr marL="3194465" indent="0">
              <a:buNone/>
              <a:defRPr sz="2000"/>
            </a:lvl8pPr>
            <a:lvl9pPr marL="365081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53" indent="0">
              <a:buNone/>
              <a:defRPr sz="1200"/>
            </a:lvl2pPr>
            <a:lvl3pPr marL="912706" indent="0">
              <a:buNone/>
              <a:defRPr sz="1000"/>
            </a:lvl3pPr>
            <a:lvl4pPr marL="1369059" indent="0">
              <a:buNone/>
              <a:defRPr sz="900"/>
            </a:lvl4pPr>
            <a:lvl5pPr marL="1825409" indent="0">
              <a:buNone/>
              <a:defRPr sz="900"/>
            </a:lvl5pPr>
            <a:lvl6pPr marL="2281760" indent="0">
              <a:buNone/>
              <a:defRPr sz="900"/>
            </a:lvl6pPr>
            <a:lvl7pPr marL="2738115" indent="0">
              <a:buNone/>
              <a:defRPr sz="900"/>
            </a:lvl7pPr>
            <a:lvl8pPr marL="3194465" indent="0">
              <a:buNone/>
              <a:defRPr sz="900"/>
            </a:lvl8pPr>
            <a:lvl9pPr marL="36508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1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71" tIns="45636" rIns="91271" bIns="456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271" tIns="45636" rIns="91271" bIns="45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066F-754F-46E8-9842-BB685AE78EDF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14FE-58A6-40C4-9364-A89021EC10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7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6" indent="-342266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74" indent="-285221" algn="l" defTabSz="9127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80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32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85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36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89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43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79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3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6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59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09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60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15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65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6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71" tIns="45636" rIns="91271" bIns="456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271" tIns="45636" rIns="91271" bIns="45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ctr" defTabSz="9127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6" indent="-342266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74" indent="-285221" algn="l" defTabSz="9127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80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32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85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36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89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43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79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3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6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59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09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60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15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65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6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71" tIns="45636" rIns="91271" bIns="456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271" tIns="45636" rIns="91271" bIns="45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ctr" defTabSz="9127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6" indent="-342266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74" indent="-285221" algn="l" defTabSz="9127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80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32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85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36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89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43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79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3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6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59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09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60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15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65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6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ctr" defTabSz="9143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9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A9E4E91-6B17-4A8F-8CAA-E7A31D251805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defTabSz="9143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9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ctr" defTabSz="9143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9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fld id="{B97F066F-754F-46E8-9842-BB685AE78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fld id="{7C2914FE-58A6-40C4-9364-A89021EC1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ctr" defTabSz="9143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9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AD583D-69A7-4FDF-B6E2-5BD57E6A47E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2015/2/1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411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8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algn="ctr"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algn="r"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657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313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6975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2624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980" indent="-341980" algn="l" defTabSz="912979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214" indent="-284725" algn="l" defTabSz="912979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449" indent="-227471" algn="l" defTabSz="912979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935" indent="-227471" algn="l" defTabSz="912979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425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9081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4736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0393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6051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657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313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975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624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281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940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9595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248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411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8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algn="ctr"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algn="r"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657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313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6975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2624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980" indent="-341980" algn="l" defTabSz="912979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214" indent="-284725" algn="l" defTabSz="912979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449" indent="-227471" algn="l" defTabSz="912979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935" indent="-227471" algn="l" defTabSz="912979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425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9081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4736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0393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6051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657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313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975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624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281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940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9595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248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410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>
            <a:lvl1pPr defTabSz="913037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8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>
            <a:lvl1pPr algn="ctr" defTabSz="913037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>
            <a:lvl1pPr algn="r" defTabSz="913037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686"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370"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7061"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2738"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002" indent="-342002" algn="l" defTabSz="913037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262" indent="-284743" algn="l" defTabSz="913037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522" indent="-227485" algn="l" defTabSz="913037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37" indent="-227485" algn="l" defTabSz="913037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557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9241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4925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0610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6297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686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370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061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738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424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111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9795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477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408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t" anchorCtr="0" compatLnSpc="1">
            <a:prstTxWarp prst="textNoShape">
              <a:avLst/>
            </a:prstTxWarp>
          </a:bodyPr>
          <a:lstStyle>
            <a:lvl1pPr defTabSz="913154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8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t" anchorCtr="0" compatLnSpc="1">
            <a:prstTxWarp prst="textNoShape">
              <a:avLst/>
            </a:prstTxWarp>
          </a:bodyPr>
          <a:lstStyle>
            <a:lvl1pPr algn="ctr" defTabSz="913154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t" anchorCtr="0" compatLnSpc="1">
            <a:prstTxWarp prst="textNoShape">
              <a:avLst/>
            </a:prstTxWarp>
          </a:bodyPr>
          <a:lstStyle>
            <a:lvl1pPr algn="r" defTabSz="913154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743"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484"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7231"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2967"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045" indent="-342045" algn="l" defTabSz="913154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57" indent="-284780" algn="l" defTabSz="913154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668" indent="-227515" algn="l" defTabSz="913154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242" indent="-227515" algn="l" defTabSz="913154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819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9561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5302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1044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6788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43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484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231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967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709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453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0194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934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405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>
            <a:lvl1pPr defTabSz="91332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8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>
            <a:lvl1pPr algn="ctr" defTabSz="91332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>
            <a:lvl1pPr algn="r" defTabSz="91332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828"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655"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7486"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3310"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111" indent="-342111" algn="l" defTabSz="913329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498" indent="-284834" algn="l" defTabSz="913329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887" indent="-227559" algn="l" defTabSz="913329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549" indent="-227559" algn="l" defTabSz="913329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13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0041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5867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1696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7523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828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655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486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3310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138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966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0794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619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401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defTabSz="913563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6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algn="ctr" defTabSz="913563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algn="r" defTabSz="913563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941"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884"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7826"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3767"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199" indent="-342199" algn="l" defTabSz="913563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9" indent="-284908" algn="l" defTabSz="913563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179" indent="-227617" algn="l" defTabSz="913563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957" indent="-227617" algn="l" defTabSz="913563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739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0681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6622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2564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8507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941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884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826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3767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08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5652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1593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7533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396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 defTabSz="91385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1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 algn="ctr" defTabSz="91385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 algn="r" defTabSz="91385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6085"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2169"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8256"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4338"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309" indent="-342309" algn="l" defTabSz="91385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26" indent="-284998" algn="l" defTabSz="91385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544" indent="-227689" algn="l" defTabSz="913855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470" indent="-227689" algn="l" defTabSz="91385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397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1481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7565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3650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735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5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69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56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4338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0422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6507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2592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8676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390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defTabSz="91420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75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ctr" defTabSz="91420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r" defTabSz="91420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6257"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2512"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8771"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5023"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439" indent="-342439" algn="l" defTabSz="91420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108" algn="l" defTabSz="91420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982" indent="-227776" algn="l" defTabSz="914205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82" indent="-227776" algn="l" defTabSz="91420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87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2442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8696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4953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1210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257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512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771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023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1279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7535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3791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0047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_picture_onl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17800"/>
          <a:stretch/>
        </p:blipFill>
        <p:spPr>
          <a:xfrm>
            <a:off x="0" y="4940195"/>
            <a:ext cx="6781800" cy="19570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29400" y="4940194"/>
            <a:ext cx="2514600" cy="1917805"/>
          </a:xfrm>
          <a:prstGeom prst="rect">
            <a:avLst/>
          </a:prstGeom>
          <a:solidFill>
            <a:srgbClr val="3D7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725"/>
            <a:ext cx="9144000" cy="810476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sz="2800" b="1" dirty="0" smtClean="0"/>
              <a:t>Opportunities for UCLA/JPL water-related collaborations:  Western U.S. focus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3505202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Dennis P. Lettenmaier</a:t>
            </a:r>
          </a:p>
          <a:p>
            <a:endParaRPr lang="en-US" sz="22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tabLst>
                <a:tab pos="1304925" algn="l"/>
              </a:tabLst>
            </a:pPr>
            <a:r>
              <a:rPr lang="en-US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Department of Geography</a:t>
            </a:r>
          </a:p>
          <a:p>
            <a:r>
              <a:rPr lang="en-US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University of California, Los Angeles</a:t>
            </a:r>
          </a:p>
          <a:p>
            <a:endParaRPr lang="en-US" sz="22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UCLA/JPL Workshop</a:t>
            </a:r>
          </a:p>
          <a:p>
            <a:endParaRPr lang="en-US" sz="2200" b="1" dirty="0" smtClean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Feb 2, 2015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geog-tim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80" b="23839"/>
          <a:stretch/>
        </p:blipFill>
        <p:spPr>
          <a:xfrm>
            <a:off x="6695724" y="5029200"/>
            <a:ext cx="2381952" cy="822158"/>
          </a:xfrm>
          <a:prstGeom prst="rect">
            <a:avLst/>
          </a:prstGeom>
        </p:spPr>
      </p:pic>
      <p:pic>
        <p:nvPicPr>
          <p:cNvPr id="16" name="Picture 15" descr="geog-tim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8" t="10970" r="548"/>
          <a:stretch/>
        </p:blipFill>
        <p:spPr>
          <a:xfrm>
            <a:off x="6722318" y="6019800"/>
            <a:ext cx="2328765" cy="7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How has the climate changed in California?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内容占位符 3" descr="ts_pre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57221" y="1428736"/>
            <a:ext cx="8572558" cy="2143140"/>
          </a:xfrm>
        </p:spPr>
      </p:pic>
      <p:pic>
        <p:nvPicPr>
          <p:cNvPr id="5" name="图片 4" descr="ts_te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57221" y="3929066"/>
            <a:ext cx="8572558" cy="21431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72396" y="235743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u="sng" dirty="0" smtClean="0">
                <a:solidFill>
                  <a:srgbClr val="C00000"/>
                </a:solidFill>
              </a:rPr>
              <a:t>No trend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9520" y="4429132"/>
            <a:ext cx="1857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u="sng" dirty="0" smtClean="0">
                <a:solidFill>
                  <a:srgbClr val="C00000"/>
                </a:solidFill>
              </a:rPr>
              <a:t>Increasing trend</a:t>
            </a:r>
          </a:p>
          <a:p>
            <a:pPr defTabSz="914400"/>
            <a:endParaRPr lang="en-US" sz="2000" b="1" u="sng" dirty="0" smtClean="0">
              <a:solidFill>
                <a:srgbClr val="C00000"/>
              </a:solidFill>
            </a:endParaRPr>
          </a:p>
          <a:p>
            <a:pPr defTabSz="914400"/>
            <a:r>
              <a:rPr lang="en-US" dirty="0" smtClean="0">
                <a:solidFill>
                  <a:srgbClr val="C00000"/>
                </a:solidFill>
              </a:rPr>
              <a:t>+0.4 </a:t>
            </a:r>
            <a:r>
              <a:rPr lang="en-US" baseline="30000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C/100 years</a:t>
            </a:r>
          </a:p>
          <a:p>
            <a:pPr defTabSz="914400"/>
            <a:r>
              <a:rPr lang="en-US" dirty="0" smtClean="0">
                <a:solidFill>
                  <a:srgbClr val="C00000"/>
                </a:solidFill>
              </a:rPr>
              <a:t>p-value=0.10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6842" y="6492875"/>
            <a:ext cx="357158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How has the climate changed in California? 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内容占位符 3" descr="ts_pre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57219" y="1428736"/>
            <a:ext cx="8572554" cy="2143139"/>
          </a:xfrm>
        </p:spPr>
      </p:pic>
      <p:pic>
        <p:nvPicPr>
          <p:cNvPr id="5" name="图片 4" descr="ts_te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57221" y="3929066"/>
            <a:ext cx="8572554" cy="21431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80312" y="1916832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u="sng" dirty="0" smtClean="0">
                <a:solidFill>
                  <a:srgbClr val="C00000"/>
                </a:solidFill>
              </a:rPr>
              <a:t>Decreasing trend</a:t>
            </a:r>
          </a:p>
          <a:p>
            <a:pPr defTabSz="914400"/>
            <a:endParaRPr lang="en-US" sz="2000" b="1" u="sng" dirty="0" smtClean="0">
              <a:solidFill>
                <a:srgbClr val="C00000"/>
              </a:solidFill>
            </a:endParaRPr>
          </a:p>
          <a:p>
            <a:pPr defTabSz="914400"/>
            <a:r>
              <a:rPr lang="en-US" dirty="0" smtClean="0">
                <a:solidFill>
                  <a:srgbClr val="C00000"/>
                </a:solidFill>
              </a:rPr>
              <a:t>-5.0 km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/100years</a:t>
            </a:r>
          </a:p>
          <a:p>
            <a:pPr defTabSz="914400"/>
            <a:r>
              <a:rPr lang="en-US" dirty="0" smtClean="0">
                <a:solidFill>
                  <a:srgbClr val="C00000"/>
                </a:solidFill>
              </a:rPr>
              <a:t>p-value=0.07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4429132"/>
            <a:ext cx="1967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u="sng" dirty="0" smtClean="0">
                <a:solidFill>
                  <a:srgbClr val="C00000"/>
                </a:solidFill>
              </a:rPr>
              <a:t>Decreasing trend</a:t>
            </a:r>
          </a:p>
          <a:p>
            <a:pPr defTabSz="914400"/>
            <a:endParaRPr lang="en-US" sz="2000" b="1" u="sng" dirty="0" smtClean="0">
              <a:solidFill>
                <a:srgbClr val="C00000"/>
              </a:solidFill>
            </a:endParaRPr>
          </a:p>
          <a:p>
            <a:pPr defTabSz="914400"/>
            <a:r>
              <a:rPr lang="en-US" dirty="0" smtClean="0">
                <a:solidFill>
                  <a:srgbClr val="C00000"/>
                </a:solidFill>
              </a:rPr>
              <a:t>-6.2 km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/100years</a:t>
            </a:r>
          </a:p>
          <a:p>
            <a:pPr defTabSz="914400"/>
            <a:r>
              <a:rPr lang="en-US" dirty="0" smtClean="0">
                <a:solidFill>
                  <a:srgbClr val="C00000"/>
                </a:solidFill>
              </a:rPr>
              <a:t>p-value=0.03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6842" y="6492875"/>
            <a:ext cx="357158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2. How dry was California in 2013-2014?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8" name="内容占位符 7" descr="cdf_pre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44431"/>
            <a:ext cx="9144000" cy="4940768"/>
          </a:xfrm>
        </p:spPr>
      </p:pic>
      <p:sp>
        <p:nvSpPr>
          <p:cNvPr id="9" name="TextBox 8"/>
          <p:cNvSpPr txBox="1"/>
          <p:nvPr/>
        </p:nvSpPr>
        <p:spPr>
          <a:xfrm>
            <a:off x="3857620" y="1000108"/>
            <a:ext cx="1709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C00000"/>
                </a:solidFill>
              </a:rPr>
              <a:t>Apr 1 SWE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6842" y="6492875"/>
            <a:ext cx="357158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we_pr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59"/>
            <a:ext cx="6357949" cy="4768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Autofit/>
          </a:bodyPr>
          <a:lstStyle/>
          <a:p>
            <a:r>
              <a:rPr lang="en-US" sz="2800" dirty="0" smtClean="0"/>
              <a:t>3. Is there a link between climate change</a:t>
            </a:r>
            <a:br>
              <a:rPr lang="en-US" sz="2800" dirty="0" smtClean="0"/>
            </a:br>
            <a:r>
              <a:rPr lang="en-US" sz="2800" dirty="0" smtClean="0"/>
              <a:t> and drought events in California?</a:t>
            </a:r>
            <a:endParaRPr 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983179"/>
          </a:xfrm>
        </p:spPr>
        <p:txBody>
          <a:bodyPr/>
          <a:lstStyle/>
          <a:p>
            <a:r>
              <a:rPr lang="en-US" dirty="0" smtClean="0"/>
              <a:t>Method 1 - Correlation 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1714488"/>
            <a:ext cx="3736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srgbClr val="C00000"/>
                </a:solidFill>
              </a:rPr>
              <a:t>Correlation coefficient: 0.86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6" name="图片 5" descr="cdf_swe_leg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3643314"/>
            <a:ext cx="1592293" cy="1679002"/>
          </a:xfrm>
          <a:prstGeom prst="rect">
            <a:avLst/>
          </a:prstGeom>
        </p:spPr>
      </p:pic>
      <p:pic>
        <p:nvPicPr>
          <p:cNvPr id="8" name="图片 7" descr="cdf_swe_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3012" y="1844824"/>
            <a:ext cx="3030988" cy="1669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0232" y="278605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</a:rPr>
              <a:t>median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6842" y="6492875"/>
            <a:ext cx="357158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we_pr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285860"/>
            <a:ext cx="6381794" cy="47863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Autofit/>
          </a:bodyPr>
          <a:lstStyle/>
          <a:p>
            <a:r>
              <a:rPr lang="en-US" sz="2800" dirty="0" smtClean="0"/>
              <a:t>3. Is there a link between climate change</a:t>
            </a:r>
            <a:br>
              <a:rPr lang="en-US" sz="2800" dirty="0" smtClean="0"/>
            </a:br>
            <a:r>
              <a:rPr lang="en-US" sz="2800" dirty="0" smtClean="0"/>
              <a:t> and drought events in California?</a:t>
            </a:r>
            <a:endParaRPr 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126055"/>
          </a:xfrm>
        </p:spPr>
        <p:txBody>
          <a:bodyPr/>
          <a:lstStyle/>
          <a:p>
            <a:r>
              <a:rPr lang="en-US" dirty="0" smtClean="0"/>
              <a:t>Method 1 - Correlation 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1714488"/>
            <a:ext cx="3831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srgbClr val="C00000"/>
                </a:solidFill>
              </a:rPr>
              <a:t>Correlation coefficient: -0.42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9" name="图片 8" descr="cdf_swe_leg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3643314"/>
            <a:ext cx="1592293" cy="1679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4744" y="242886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</a:rPr>
              <a:t>median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6842" y="6492875"/>
            <a:ext cx="357158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图片 10" descr="cdf_swe_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3012" y="1844824"/>
            <a:ext cx="3030988" cy="166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Autofit/>
          </a:bodyPr>
          <a:lstStyle/>
          <a:p>
            <a:r>
              <a:rPr lang="en-US" sz="2800" dirty="0" smtClean="0"/>
              <a:t>3. Is there a link between climate change</a:t>
            </a:r>
            <a:br>
              <a:rPr lang="en-US" sz="2800" dirty="0" smtClean="0"/>
            </a:br>
            <a:r>
              <a:rPr lang="en-US" sz="2800" dirty="0" smtClean="0"/>
              <a:t> and drought events in California?</a:t>
            </a:r>
            <a:endParaRPr 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983179"/>
          </a:xfrm>
        </p:spPr>
        <p:txBody>
          <a:bodyPr/>
          <a:lstStyle/>
          <a:p>
            <a:r>
              <a:rPr lang="en-US" sz="2800" dirty="0" smtClean="0"/>
              <a:t>Method 2 – Detrended-T scenarios</a:t>
            </a:r>
            <a:endParaRPr lang="en-US" sz="2400" dirty="0" smtClean="0"/>
          </a:p>
          <a:p>
            <a:pPr lvl="1"/>
            <a:r>
              <a:rPr lang="en-US" sz="2200" dirty="0" smtClean="0"/>
              <a:t>In addition to the reconstructed time series (the ‘</a:t>
            </a:r>
            <a:r>
              <a:rPr lang="en-US" sz="2200" u="sng" dirty="0" smtClean="0">
                <a:solidFill>
                  <a:srgbClr val="C00000"/>
                </a:solidFill>
              </a:rPr>
              <a:t>base scenario</a:t>
            </a:r>
            <a:r>
              <a:rPr lang="en-US" sz="2200" dirty="0" smtClean="0"/>
              <a:t>’), we removed the warming trend and simulate hydrological conditions using the VIC model (‘</a:t>
            </a:r>
            <a:r>
              <a:rPr lang="en-US" sz="2200" u="sng" dirty="0" smtClean="0">
                <a:solidFill>
                  <a:srgbClr val="C00000"/>
                </a:solidFill>
              </a:rPr>
              <a:t>Detrended-T scenarios</a:t>
            </a:r>
            <a:r>
              <a:rPr lang="en-US" sz="2200" dirty="0" smtClean="0"/>
              <a:t>’, without climate change)</a:t>
            </a:r>
          </a:p>
          <a:p>
            <a:pPr lvl="1"/>
            <a:r>
              <a:rPr lang="en-US" sz="2200" dirty="0" smtClean="0"/>
              <a:t>Removing long-term Tmin trend for each grid cell (Tmax does not have significant trend); preserving daily variation</a:t>
            </a:r>
          </a:p>
          <a:p>
            <a:pPr lvl="1"/>
            <a:r>
              <a:rPr lang="en-US" sz="2200" dirty="0" smtClean="0"/>
              <a:t>Two detrended-T scenarios</a:t>
            </a:r>
            <a:r>
              <a:rPr lang="en-US" sz="2400" dirty="0" smtClean="0"/>
              <a:t>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图片 5" descr="removing_trend_illustr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000504"/>
            <a:ext cx="4862044" cy="2643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15140" y="3857628"/>
            <a:ext cx="2070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rgbClr val="FF0000"/>
                </a:solidFill>
              </a:rPr>
              <a:t>Warm scenario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5143504" y="4071942"/>
            <a:ext cx="1571636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16" y="578645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rgbClr val="0070C0"/>
                </a:solidFill>
              </a:rPr>
              <a:t>Cold scenario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786446" y="6000768"/>
            <a:ext cx="1000132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6842" y="6492875"/>
            <a:ext cx="357158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ts_sw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6876256" cy="1916832"/>
          </a:xfrm>
        </p:spPr>
      </p:pic>
      <p:sp>
        <p:nvSpPr>
          <p:cNvPr id="15" name="TextBox 14"/>
          <p:cNvSpPr txBox="1"/>
          <p:nvPr/>
        </p:nvSpPr>
        <p:spPr>
          <a:xfrm>
            <a:off x="4500562" y="9993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u="sng" dirty="0" smtClean="0">
                <a:solidFill>
                  <a:srgbClr val="C00000"/>
                </a:solidFill>
              </a:rPr>
              <a:t>No trend without warming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srgbClr val="C00000"/>
                </a:solidFill>
              </a:rPr>
              <a:t>Apr 1 SWE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0" y="1071546"/>
            <a:ext cx="2332606" cy="923330"/>
            <a:chOff x="0" y="1071546"/>
            <a:chExt cx="2332606" cy="923330"/>
          </a:xfrm>
        </p:grpSpPr>
        <p:pic>
          <p:nvPicPr>
            <p:cNvPr id="6" name="图片 5" descr="lege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1214422"/>
              <a:ext cx="832440" cy="6429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0" y="1071546"/>
              <a:ext cx="16001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Base scenario</a:t>
              </a:r>
            </a:p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Cold scenario</a:t>
              </a:r>
            </a:p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Warm scenario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6842" y="6492875"/>
            <a:ext cx="357158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df_swe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9173837" cy="4941168"/>
          </a:xfrm>
          <a:prstGeom prst="rect">
            <a:avLst/>
          </a:prstGeom>
        </p:spPr>
      </p:pic>
      <p:pic>
        <p:nvPicPr>
          <p:cNvPr id="20" name="内容占位符 8" descr="ts_sw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0"/>
            <a:ext cx="6876256" cy="19168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00562" y="9993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u="sng" dirty="0" smtClean="0">
                <a:solidFill>
                  <a:srgbClr val="C00000"/>
                </a:solidFill>
              </a:rPr>
              <a:t>No trend without warming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428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srgbClr val="C00000"/>
                </a:solidFill>
              </a:rPr>
              <a:t>Apr 1 SWE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071546"/>
            <a:ext cx="2332606" cy="923330"/>
            <a:chOff x="0" y="1071546"/>
            <a:chExt cx="2332606" cy="923330"/>
          </a:xfrm>
        </p:grpSpPr>
        <p:pic>
          <p:nvPicPr>
            <p:cNvPr id="6" name="图片 5" descr="legen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0166" y="1214422"/>
              <a:ext cx="832440" cy="6429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0" y="1071546"/>
              <a:ext cx="16001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Base scenario</a:t>
              </a:r>
            </a:p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Cold scenario</a:t>
              </a:r>
            </a:p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Warm scenario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6842" y="6492875"/>
            <a:ext cx="357158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2286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“… the </a:t>
            </a:r>
            <a:r>
              <a:rPr lang="en-US" sz="2800" dirty="0"/>
              <a:t>combination of </a:t>
            </a:r>
            <a:r>
              <a:rPr lang="en-US" sz="2800" dirty="0" smtClean="0"/>
              <a:t>extreme precipitation </a:t>
            </a:r>
            <a:r>
              <a:rPr lang="en-US" sz="2800" dirty="0"/>
              <a:t>and </a:t>
            </a:r>
            <a:r>
              <a:rPr lang="en-US" sz="2800" dirty="0" smtClean="0"/>
              <a:t>temperature conditions </a:t>
            </a:r>
            <a:r>
              <a:rPr lang="en-US" sz="2800" dirty="0"/>
              <a:t>observed in 2014 in </a:t>
            </a:r>
            <a:r>
              <a:rPr lang="en-US" sz="2800" dirty="0" smtClean="0"/>
              <a:t>California appears </a:t>
            </a:r>
            <a:r>
              <a:rPr lang="en-US" sz="2800" dirty="0"/>
              <a:t>to be a 200 year extreme </a:t>
            </a:r>
            <a:r>
              <a:rPr lang="en-US" sz="2800" dirty="0" smtClean="0"/>
              <a:t>event.”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AghaKouchak et al., 2014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1" t="32836" r="31820" b="10634"/>
          <a:stretch/>
        </p:blipFill>
        <p:spPr bwMode="auto">
          <a:xfrm>
            <a:off x="1905000" y="2362200"/>
            <a:ext cx="4191000" cy="33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076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1" y="1676400"/>
            <a:ext cx="7877378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57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Drought monitor and NCDC climate division data, winters (Nov-Mar) 1915-2014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548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20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229600" cy="44196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West coast U.S. drought monitor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California drought and hydrologic reconstructions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Western U.S. climate projections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6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4" y="990600"/>
            <a:ext cx="6096529" cy="2301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4" y="3581400"/>
            <a:ext cx="5774140" cy="2481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36645"/>
            <a:ext cx="630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Winter Tmin, SWM and NCDC Climate Division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3977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25" y="1059090"/>
            <a:ext cx="6287045" cy="2347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38" y="3601686"/>
            <a:ext cx="5192962" cy="2471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36645"/>
            <a:ext cx="630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Winter Tmax, SWM and NCDC Climate Division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564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3) Western U.S. climate projections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972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062"/>
            <a:ext cx="9144000" cy="43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062"/>
            <a:ext cx="9144000" cy="43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92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062"/>
            <a:ext cx="9144000" cy="43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54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Collaboration opportunities (examples)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077200" cy="40386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West coast drought monitor:  SWE assimilation (e.g. ASO)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Hydrologic and climate reconstructions:  Regional climate modeling; attribution (e.g., 1976-77 drought of historical record; better understanding of warming signature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Western U.S. projections:  Regional climate modeling (major computing load; need to span space of CMIP5 GCMs)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2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1)  Drought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3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976312"/>
            <a:ext cx="86010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3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3567113" cy="2567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6766"/>
            <a:ext cx="3351608" cy="2412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3" y="4094537"/>
            <a:ext cx="3602370" cy="2593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19" y="4124368"/>
            <a:ext cx="3519487" cy="25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5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307690"/>
            <a:ext cx="327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42"/>
            <a:r>
              <a:rPr lang="en-US" sz="2800" b="1" dirty="0" smtClean="0">
                <a:solidFill>
                  <a:prstClr val="black"/>
                </a:solidFill>
              </a:rPr>
              <a:t>Western U.S. total (soil moisture + SWE) moisture 4/8/14, as simulated by VIC model (from University of Washington Drought Monitoring System for the West Coast)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87683"/>
            <a:ext cx="4624011" cy="61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IC-3L_routing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54100"/>
            <a:ext cx="4024313" cy="58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VIC-3L_fig_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663"/>
            <a:ext cx="4621213" cy="57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613275" y="520700"/>
            <a:ext cx="0" cy="580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</a:rPr>
              <a:t>Macroscale hydrology modeling construct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1"/>
            <a:ext cx="7772400" cy="1066800"/>
          </a:xfrm>
        </p:spPr>
        <p:txBody>
          <a:bodyPr/>
          <a:lstStyle/>
          <a:p>
            <a:r>
              <a:rPr lang="en-US" dirty="0" smtClean="0"/>
              <a:t>2)  Hydrologic reconstructions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2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857232"/>
            <a:ext cx="4857784" cy="4857784"/>
            <a:chOff x="0" y="857232"/>
            <a:chExt cx="4857784" cy="4857784"/>
          </a:xfrm>
        </p:grpSpPr>
        <p:pic>
          <p:nvPicPr>
            <p:cNvPr id="4" name="图片 3" descr="grid_map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57232"/>
              <a:ext cx="4857784" cy="4857784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283968" y="2708920"/>
              <a:ext cx="504056" cy="2016224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Methodology - Study area and period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4876" y="1643050"/>
            <a:ext cx="4429124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Sierra Nevada mountain range</a:t>
            </a:r>
          </a:p>
          <a:p>
            <a:pPr>
              <a:buNone/>
            </a:pPr>
            <a:r>
              <a:rPr lang="en-US" sz="2000" dirty="0" smtClean="0"/>
              <a:t>	- Long-term Apr 1 SWE &gt; 10 mm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400" b="1" dirty="0" smtClean="0"/>
              <a:t>1920-2014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86842" y="6492875"/>
            <a:ext cx="357158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4612</TotalTime>
  <Words>641</Words>
  <Application>Microsoft Office PowerPoint</Application>
  <PresentationFormat>On-screen Show (4:3)</PresentationFormat>
  <Paragraphs>112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Office Theme</vt:lpstr>
      <vt:lpstr>dpl_tsukuba_presentation_feb07</vt:lpstr>
      <vt:lpstr>1_dpl_tsukuba_presentation_feb07</vt:lpstr>
      <vt:lpstr>2_dpl_tsukuba_presentation_feb07</vt:lpstr>
      <vt:lpstr>3_dpl_tsukuba_presentation_feb07</vt:lpstr>
      <vt:lpstr>4_dpl_tsukuba_presentation_feb07</vt:lpstr>
      <vt:lpstr>5_dpl_tsukuba_presentation_feb07</vt:lpstr>
      <vt:lpstr>6_dpl_tsukuba_presentation_feb07</vt:lpstr>
      <vt:lpstr>7_dpl_tsukuba_presentation_feb07</vt:lpstr>
      <vt:lpstr>1_Office Theme</vt:lpstr>
      <vt:lpstr>2_Office Theme</vt:lpstr>
      <vt:lpstr>3_Office Theme</vt:lpstr>
      <vt:lpstr>2_Default Design</vt:lpstr>
      <vt:lpstr>4_Office Theme</vt:lpstr>
      <vt:lpstr>5_Office Theme</vt:lpstr>
      <vt:lpstr>6_Office Theme</vt:lpstr>
      <vt:lpstr>3_Office 主题</vt:lpstr>
      <vt:lpstr>Opportunities for UCLA/JPL water-related collaborations:  Western U.S. focus</vt:lpstr>
      <vt:lpstr>Topics</vt:lpstr>
      <vt:lpstr>1)  Drought monitor</vt:lpstr>
      <vt:lpstr>PowerPoint Presentation</vt:lpstr>
      <vt:lpstr>PowerPoint Presentation</vt:lpstr>
      <vt:lpstr>PowerPoint Presentation</vt:lpstr>
      <vt:lpstr>PowerPoint Presentation</vt:lpstr>
      <vt:lpstr>2)  Hydrologic reconstructions</vt:lpstr>
      <vt:lpstr>Methodology - Study area and period </vt:lpstr>
      <vt:lpstr>1. How has the climate changed in California? </vt:lpstr>
      <vt:lpstr>1. How has the climate changed in California?  </vt:lpstr>
      <vt:lpstr>2. How dry was California in 2013-2014? </vt:lpstr>
      <vt:lpstr>3. Is there a link between climate change  and drought events in California?</vt:lpstr>
      <vt:lpstr>3. Is there a link between climate change  and drought events in California?</vt:lpstr>
      <vt:lpstr>3. Is there a link between climate change  and drought events in California?</vt:lpstr>
      <vt:lpstr>PowerPoint Presentation</vt:lpstr>
      <vt:lpstr>PowerPoint Presentation</vt:lpstr>
      <vt:lpstr>“… the combination of extreme precipitation and temperature conditions observed in 2014 in California appears to be a 200 year extreme event.”  AghaKouchak et al., 2014 </vt:lpstr>
      <vt:lpstr>PowerPoint Presentation</vt:lpstr>
      <vt:lpstr>PowerPoint Presentation</vt:lpstr>
      <vt:lpstr>PowerPoint Presentation</vt:lpstr>
      <vt:lpstr>3) Western U.S. climate projections</vt:lpstr>
      <vt:lpstr>PowerPoint Presentation</vt:lpstr>
      <vt:lpstr>PowerPoint Presentation</vt:lpstr>
      <vt:lpstr>PowerPoint Presentation</vt:lpstr>
      <vt:lpstr>Collaboration opportunities (examples)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TRANSBOUNDARY FOREST SCIENCE AND MANAGEMENT DIALOGUE</dc:title>
  <dc:creator>lettenma</dc:creator>
  <cp:lastModifiedBy>lettenma</cp:lastModifiedBy>
  <cp:revision>163</cp:revision>
  <dcterms:created xsi:type="dcterms:W3CDTF">2014-02-25T04:39:06Z</dcterms:created>
  <dcterms:modified xsi:type="dcterms:W3CDTF">2015-02-02T07:02:52Z</dcterms:modified>
</cp:coreProperties>
</file>