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</p:sldMasterIdLst>
  <p:notesMasterIdLst>
    <p:notesMasterId r:id="rId32"/>
  </p:notesMasterIdLst>
  <p:sldIdLst>
    <p:sldId id="291" r:id="rId4"/>
    <p:sldId id="257" r:id="rId5"/>
    <p:sldId id="258" r:id="rId6"/>
    <p:sldId id="259" r:id="rId7"/>
    <p:sldId id="260" r:id="rId8"/>
    <p:sldId id="261" r:id="rId9"/>
    <p:sldId id="264" r:id="rId10"/>
    <p:sldId id="263" r:id="rId11"/>
    <p:sldId id="266" r:id="rId12"/>
    <p:sldId id="267" r:id="rId13"/>
    <p:sldId id="287" r:id="rId14"/>
    <p:sldId id="282" r:id="rId15"/>
    <p:sldId id="288" r:id="rId16"/>
    <p:sldId id="289" r:id="rId17"/>
    <p:sldId id="283" r:id="rId18"/>
    <p:sldId id="284" r:id="rId19"/>
    <p:sldId id="268" r:id="rId20"/>
    <p:sldId id="273" r:id="rId21"/>
    <p:sldId id="274" r:id="rId22"/>
    <p:sldId id="292" r:id="rId23"/>
    <p:sldId id="293" r:id="rId24"/>
    <p:sldId id="294" r:id="rId25"/>
    <p:sldId id="299" r:id="rId26"/>
    <p:sldId id="295" r:id="rId27"/>
    <p:sldId id="296" r:id="rId28"/>
    <p:sldId id="297" r:id="rId29"/>
    <p:sldId id="298" r:id="rId30"/>
    <p:sldId id="300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50" y="3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66732-EA25-4EC2-AE21-E8925EAD87E1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E7A1FB-8F01-4F8A-A85B-788D9FF5B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9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BA4A-3E8E-4243-B672-A55A72FC17DA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2170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White mostly no wetland; southern boundaries are water limited; what</a:t>
            </a:r>
            <a:r>
              <a:rPr lang="en-US" baseline="0" dirty="0" smtClean="0"/>
              <a:t> are shown is correlations from interannual variations from historic run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7A1FB-8F01-4F8A-A85B-788D9FF5B1A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2078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r>
              <a:rPr lang="en-US" baseline="0" dirty="0" smtClean="0"/>
              <a:t> for RCP4.5; CCSM4 projection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7A1FB-8F01-4F8A-A85B-788D9FF5B1A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0471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More of wetlands are water</a:t>
            </a:r>
            <a:r>
              <a:rPr lang="en-US" baseline="0" dirty="0" smtClean="0"/>
              <a:t> limited (key result)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7A1FB-8F01-4F8A-A85B-788D9FF5B1A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030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CH4 parameters</a:t>
            </a:r>
            <a:r>
              <a:rPr lang="en-US" baseline="0" dirty="0" smtClean="0"/>
              <a:t> (fed to methane model) are strongly tied to vegetation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7A1FB-8F01-4F8A-A85B-788D9FF5B1A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5650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WSL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7A1FB-8F01-4F8A-A85B-788D9FF5B1A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298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7A1FB-8F01-4F8A-A85B-788D9FF5B1A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290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difference</a:t>
            </a:r>
            <a:r>
              <a:rPr lang="en-US" baseline="0" dirty="0" smtClean="0"/>
              <a:t> in wetland definition CA vs Siberia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7A1FB-8F01-4F8A-A85B-788D9FF5B1A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838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Relative</a:t>
            </a:r>
            <a:r>
              <a:rPr lang="en-US" baseline="0" dirty="0" smtClean="0"/>
              <a:t> size of arrows notional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7A1FB-8F01-4F8A-A85B-788D9FF5B1A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398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Olive = saturated, brown = unsaturated  possibly delete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7A1FB-8F01-4F8A-A85B-788D9FF5B1A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26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Current version</a:t>
            </a:r>
            <a:r>
              <a:rPr lang="en-US" baseline="0" dirty="0" smtClean="0"/>
              <a:t> has microtopograph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7A1FB-8F01-4F8A-A85B-788D9FF5B1A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069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Collaboration with S. Maksyutov, M. Glagolev, A. Peregon, J. Kaplan, R. Neumann, F. Aslkhodapasand</a:t>
            </a:r>
            <a:r>
              <a:rPr lang="en-US" baseline="0" dirty="0" smtClean="0"/>
              <a:t> (ongoing work)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7A1FB-8F01-4F8A-A85B-788D9FF5B1A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0406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Dots are cmip5 projections – increase vs decrease in ch4 depends on water table balance (P vs 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7A1FB-8F01-4F8A-A85B-788D9FF5B1A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5015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R01 = historic simulation; indicated variables were detrended (note some local changes)  Temp and LW are major forcings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7A1FB-8F01-4F8A-A85B-788D9FF5B1A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423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F9EC9-1C92-4AC1-874B-E2A3BAE66C68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75265-04BA-4837-89E1-EC253F807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329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F9EC9-1C92-4AC1-874B-E2A3BAE66C68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75265-04BA-4837-89E1-EC253F807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38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F9EC9-1C92-4AC1-874B-E2A3BAE66C68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75265-04BA-4837-89E1-EC253F807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82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4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0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066F-754F-46E8-9842-BB685AE78E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14FE-58A6-40C4-9364-A89021EC1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340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F9EC9-1C92-4AC1-874B-E2A3BAE66C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75265-04BA-4837-89E1-EC253F807A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435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F9EC9-1C92-4AC1-874B-E2A3BAE66C68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75265-04BA-4837-89E1-EC253F807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435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F9EC9-1C92-4AC1-874B-E2A3BAE66C68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75265-04BA-4837-89E1-EC253F807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62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F9EC9-1C92-4AC1-874B-E2A3BAE66C68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75265-04BA-4837-89E1-EC253F807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735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F9EC9-1C92-4AC1-874B-E2A3BAE66C68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75265-04BA-4837-89E1-EC253F807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173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F9EC9-1C92-4AC1-874B-E2A3BAE66C68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75265-04BA-4837-89E1-EC253F807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288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F9EC9-1C92-4AC1-874B-E2A3BAE66C68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75265-04BA-4837-89E1-EC253F807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971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F9EC9-1C92-4AC1-874B-E2A3BAE66C68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75265-04BA-4837-89E1-EC253F807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432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F9EC9-1C92-4AC1-874B-E2A3BAE66C68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75265-04BA-4837-89E1-EC253F807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464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F9EC9-1C92-4AC1-874B-E2A3BAE66C68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75265-04BA-4837-89E1-EC253F807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454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271" tIns="45636" rIns="91271" bIns="4563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29"/>
            <a:ext cx="8229600" cy="4525963"/>
          </a:xfrm>
          <a:prstGeom prst="rect">
            <a:avLst/>
          </a:prstGeom>
        </p:spPr>
        <p:txBody>
          <a:bodyPr vert="horz" lIns="91271" tIns="45636" rIns="91271" bIns="4563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vert="horz" lIns="91271" tIns="45636" rIns="91271" bIns="4563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706"/>
            <a:fld id="{B97F066F-754F-46E8-9842-BB685AE78E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2706"/>
              <a:t>4/9/2015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vert="horz" lIns="91271" tIns="45636" rIns="91271" bIns="4563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70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9"/>
            <a:ext cx="2133600" cy="365125"/>
          </a:xfrm>
          <a:prstGeom prst="rect">
            <a:avLst/>
          </a:prstGeom>
        </p:spPr>
        <p:txBody>
          <a:bodyPr vert="horz" lIns="91271" tIns="45636" rIns="91271" bIns="4563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706"/>
            <a:fld id="{7C2914FE-58A6-40C4-9364-A89021EC1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270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016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1270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266" indent="-342266" algn="l" defTabSz="912706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574" indent="-285221" algn="l" defTabSz="91270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80" indent="-228177" algn="l" defTabSz="91270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232" indent="-228177" algn="l" defTabSz="91270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585" indent="-228177" algn="l" defTabSz="91270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9936" indent="-228177" algn="l" defTabSz="91270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289" indent="-228177" algn="l" defTabSz="91270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643" indent="-228177" algn="l" defTabSz="91270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8979" indent="-228177" algn="l" defTabSz="91270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7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53" algn="l" defTabSz="9127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06" algn="l" defTabSz="9127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059" algn="l" defTabSz="9127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409" algn="l" defTabSz="9127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760" algn="l" defTabSz="9127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115" algn="l" defTabSz="9127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465" algn="l" defTabSz="9127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816" algn="l" defTabSz="9127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F9EC9-1C92-4AC1-874B-E2A3BAE66C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75265-04BA-4837-89E1-EC253F807A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454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ader_picture_only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62" b="17800"/>
          <a:stretch/>
        </p:blipFill>
        <p:spPr>
          <a:xfrm>
            <a:off x="0" y="4940195"/>
            <a:ext cx="6781800" cy="195703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629400" y="4940194"/>
            <a:ext cx="2514600" cy="1917805"/>
          </a:xfrm>
          <a:prstGeom prst="rect">
            <a:avLst/>
          </a:prstGeom>
          <a:solidFill>
            <a:srgbClr val="3D77B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706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725"/>
            <a:ext cx="9144000" cy="810476"/>
          </a:xfrm>
        </p:spPr>
        <p:txBody>
          <a:bodyPr>
            <a:noAutofit/>
          </a:bodyPr>
          <a:lstStyle/>
          <a:p>
            <a:r>
              <a:rPr lang="en-US" sz="2800" b="1" dirty="0"/>
              <a:t>Terrestrial Water </a:t>
            </a:r>
            <a:r>
              <a:rPr lang="en-US" sz="2800" b="1" dirty="0" smtClean="0"/>
              <a:t>and Carbon Cycle </a:t>
            </a:r>
            <a:r>
              <a:rPr lang="en-US" sz="2800" b="1" dirty="0"/>
              <a:t>Changes over Northern </a:t>
            </a:r>
            <a:r>
              <a:rPr lang="en-US" sz="2800" b="1" dirty="0" smtClean="0"/>
              <a:t>Eurasia:  Past and future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914400"/>
            <a:ext cx="9144000" cy="388620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Dennis P. </a:t>
            </a:r>
            <a:r>
              <a:rPr lang="en-US" sz="20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Lettenmaier</a:t>
            </a:r>
            <a:r>
              <a:rPr lang="en-US" sz="2000" b="1" baseline="30000" dirty="0" smtClean="0">
                <a:solidFill>
                  <a:schemeClr val="tx1"/>
                </a:solidFill>
                <a:cs typeface="Arial" panose="020B0604020202020204" pitchFamily="34" charset="0"/>
              </a:rPr>
              <a:t>a</a:t>
            </a:r>
          </a:p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Theodore C. Bohn</a:t>
            </a:r>
            <a:r>
              <a:rPr lang="en-US" sz="2000" b="1" baseline="30000" dirty="0" smtClean="0">
                <a:solidFill>
                  <a:schemeClr val="tx1"/>
                </a:solidFill>
                <a:cs typeface="Arial" panose="020B0604020202020204" pitchFamily="34" charset="0"/>
              </a:rPr>
              <a:t>b</a:t>
            </a:r>
            <a:endParaRPr lang="en-US" sz="2000" b="1" baseline="300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US" sz="2000" b="1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000" b="1" baseline="30000" dirty="0" smtClean="0">
                <a:solidFill>
                  <a:schemeClr val="tx1"/>
                </a:solidFill>
                <a:cs typeface="Arial" panose="020B0604020202020204" pitchFamily="34" charset="0"/>
              </a:rPr>
              <a:t>a</a:t>
            </a:r>
            <a:r>
              <a:rPr lang="en-US" sz="20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University </a:t>
            </a:r>
            <a:r>
              <a:rPr lang="en-US" sz="20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of California, Los Angeles</a:t>
            </a:r>
          </a:p>
          <a:p>
            <a:pPr>
              <a:spcBef>
                <a:spcPts val="0"/>
              </a:spcBef>
            </a:pPr>
            <a:r>
              <a:rPr lang="en-US" sz="2000" b="1" baseline="30000" dirty="0" smtClean="0">
                <a:solidFill>
                  <a:schemeClr val="tx1"/>
                </a:solidFill>
                <a:cs typeface="Arial" panose="020B0604020202020204" pitchFamily="34" charset="0"/>
              </a:rPr>
              <a:t>b</a:t>
            </a:r>
            <a:r>
              <a:rPr lang="en-US" sz="20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Arizona State University</a:t>
            </a:r>
            <a:endParaRPr lang="en-US" sz="2000" b="1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US" sz="2000" b="1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sz="2000" b="1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NEESPI Synthesis Workshop</a:t>
            </a:r>
          </a:p>
          <a:p>
            <a:pPr>
              <a:spcBef>
                <a:spcPts val="0"/>
              </a:spcBef>
            </a:pPr>
            <a:endParaRPr lang="en-US" sz="2000" b="1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Prague</a:t>
            </a:r>
          </a:p>
          <a:p>
            <a:pPr>
              <a:spcBef>
                <a:spcPts val="0"/>
              </a:spcBef>
            </a:pPr>
            <a:endParaRPr lang="en-US" sz="2000" b="1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Apr </a:t>
            </a:r>
            <a:r>
              <a:rPr lang="en-US" sz="20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9</a:t>
            </a:r>
            <a:r>
              <a:rPr lang="en-US" sz="20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, 2015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15" name="Picture 14" descr="geog-times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80" b="23839"/>
          <a:stretch/>
        </p:blipFill>
        <p:spPr>
          <a:xfrm>
            <a:off x="6695724" y="5029200"/>
            <a:ext cx="2381952" cy="822158"/>
          </a:xfrm>
          <a:prstGeom prst="rect">
            <a:avLst/>
          </a:prstGeom>
        </p:spPr>
      </p:pic>
      <p:pic>
        <p:nvPicPr>
          <p:cNvPr id="16" name="Picture 15" descr="geog-times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68" t="10970" r="548"/>
          <a:stretch/>
        </p:blipFill>
        <p:spPr>
          <a:xfrm>
            <a:off x="6722318" y="6019800"/>
            <a:ext cx="2328765" cy="7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2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5F40F3A-8012-4971-9281-21B6826B7979}" type="slidenum">
              <a:rPr lang="en-US"/>
              <a:pPr eaLnBrk="1" hangingPunct="1"/>
              <a:t>10</a:t>
            </a:fld>
            <a:endParaRPr lang="en-US" dirty="0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92163"/>
          </a:xfrm>
        </p:spPr>
        <p:txBody>
          <a:bodyPr/>
          <a:lstStyle/>
          <a:p>
            <a:pPr eaLnBrk="1" hangingPunct="1"/>
            <a:r>
              <a:rPr lang="en-US" dirty="0" smtClean="0"/>
              <a:t>CMIP5 Model Projections, WSL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60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dirty="0" smtClean="0"/>
              <a:t>RCP 4.5 Scenario; 2071-2100 compared to 1981-2010</a:t>
            </a:r>
          </a:p>
        </p:txBody>
      </p:sp>
      <p:sp>
        <p:nvSpPr>
          <p:cNvPr id="48133" name="Rectangle 6"/>
          <p:cNvSpPr>
            <a:spLocks noChangeArrowheads="1"/>
          </p:cNvSpPr>
          <p:nvPr/>
        </p:nvSpPr>
        <p:spPr bwMode="auto">
          <a:xfrm>
            <a:off x="152400" y="4710112"/>
            <a:ext cx="8229600" cy="207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sz="3200" dirty="0"/>
              <a:t>T-induced water table drawdown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sz="3200" dirty="0"/>
              <a:t>Will P compensate?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sz="3200" dirty="0"/>
              <a:t>T-induced increase in metabolic rates</a:t>
            </a:r>
          </a:p>
          <a:p>
            <a:pPr marL="0" indent="0" eaLnBrk="1" hangingPunct="1">
              <a:buNone/>
            </a:pPr>
            <a:r>
              <a:rPr lang="en-US" sz="3200" dirty="0"/>
              <a:t>Effect: possible increase or decrease in CH4</a:t>
            </a:r>
          </a:p>
        </p:txBody>
      </p:sp>
      <p:pic>
        <p:nvPicPr>
          <p:cNvPr id="7" name="Picture 6" descr="cmip5_climate_scatter_plo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00" y="1295401"/>
            <a:ext cx="7311800" cy="3414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147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Current and Future Climate Controls on Pan-Arctic Methane Emissions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01672"/>
            <a:ext cx="5257800" cy="48753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9762" y="46482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Over 1960-2006:</a:t>
            </a:r>
          </a:p>
          <a:p>
            <a:r>
              <a:rPr lang="en-US" dirty="0" smtClean="0"/>
              <a:t>CH4 emissions increased by 20%</a:t>
            </a:r>
          </a:p>
          <a:p>
            <a:r>
              <a:rPr lang="en-US" dirty="0" smtClean="0"/>
              <a:t>Temperature was the dominant factor</a:t>
            </a:r>
          </a:p>
        </p:txBody>
      </p:sp>
    </p:spTree>
    <p:extLst>
      <p:ext uri="{BB962C8B-B14F-4D97-AF65-F5344CB8AC3E}">
        <p14:creationId xmlns:p14="http://schemas.microsoft.com/office/powerpoint/2010/main" val="3823094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Dominant Drivers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1541312"/>
            <a:ext cx="5329238" cy="5292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38800" y="1752600"/>
            <a:ext cx="350519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Simulations over 1960-2006</a:t>
            </a:r>
          </a:p>
          <a:p>
            <a:endParaRPr lang="en-US" dirty="0"/>
          </a:p>
          <a:p>
            <a:r>
              <a:rPr lang="en-US" dirty="0" smtClean="0"/>
              <a:t>Correlation with CRU Summer Tair</a:t>
            </a:r>
          </a:p>
          <a:p>
            <a:r>
              <a:rPr lang="en-US" dirty="0" smtClean="0"/>
              <a:t>Blue to Yellow: +1 to -1</a:t>
            </a:r>
          </a:p>
          <a:p>
            <a:endParaRPr lang="en-US" dirty="0"/>
          </a:p>
          <a:p>
            <a:r>
              <a:rPr lang="en-US" dirty="0" smtClean="0"/>
              <a:t>Correlation with UDel Summer P</a:t>
            </a:r>
          </a:p>
          <a:p>
            <a:r>
              <a:rPr lang="en-US" dirty="0" smtClean="0"/>
              <a:t>Green to Red: +1 to -1</a:t>
            </a:r>
          </a:p>
          <a:p>
            <a:endParaRPr lang="en-US" dirty="0" smtClean="0"/>
          </a:p>
          <a:p>
            <a:r>
              <a:rPr lang="en-US" dirty="0" smtClean="0"/>
              <a:t>Blue = CH4 is temperature-limited</a:t>
            </a:r>
            <a:endParaRPr lang="en-US" dirty="0"/>
          </a:p>
          <a:p>
            <a:r>
              <a:rPr lang="en-US" dirty="0" smtClean="0"/>
              <a:t>Red = CH4 is water-limited</a:t>
            </a:r>
          </a:p>
          <a:p>
            <a:endParaRPr lang="en-US" dirty="0"/>
          </a:p>
          <a:p>
            <a:r>
              <a:rPr lang="en-US" b="1" dirty="0" smtClean="0"/>
              <a:t>Over most of domain, CH4 emissions are temperature-limited</a:t>
            </a:r>
          </a:p>
          <a:p>
            <a:endParaRPr lang="en-US" b="1" dirty="0"/>
          </a:p>
          <a:p>
            <a:r>
              <a:rPr lang="en-US" b="1" dirty="0" smtClean="0"/>
              <a:t>But water-limited in South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59947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92162"/>
          </a:xfrm>
        </p:spPr>
        <p:txBody>
          <a:bodyPr/>
          <a:lstStyle/>
          <a:p>
            <a:r>
              <a:rPr lang="en-US" dirty="0" smtClean="0"/>
              <a:t>Future Emissions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87" y="1520728"/>
            <a:ext cx="6858000" cy="49044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38987" y="1676400"/>
            <a:ext cx="170021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Emissions will increase by 42% between 2000s and 2090s</a:t>
            </a:r>
          </a:p>
          <a:p>
            <a:endParaRPr lang="en-US" dirty="0" smtClean="0"/>
          </a:p>
          <a:p>
            <a:r>
              <a:rPr lang="en-US" dirty="0" smtClean="0"/>
              <a:t>Temperature is dominant driver again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But emissions increase less rapidly after 2050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606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Roles of Drivers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44346"/>
            <a:ext cx="7620000" cy="368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8200" y="2819400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2000s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24400" y="2819400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2090s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1447800"/>
            <a:ext cx="77304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Warming over next 85 years leads to expansion of water-limited zone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Further increases in temperature have relatively little effect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Emissions become driven by precipitation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8346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CH4 Emissions depend strongly on vegetation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Temperature dependence (Q10) (Lupascu et al., 2012):</a:t>
            </a:r>
          </a:p>
          <a:p>
            <a:pPr lvl="1"/>
            <a:r>
              <a:rPr lang="en-US" dirty="0" smtClean="0"/>
              <a:t>higher in sphagnum moss-dominated wetlands</a:t>
            </a:r>
          </a:p>
          <a:p>
            <a:pPr lvl="1"/>
            <a:r>
              <a:rPr lang="en-US" dirty="0" smtClean="0"/>
              <a:t>lower in sedge-dominated wetlands</a:t>
            </a:r>
          </a:p>
          <a:p>
            <a:r>
              <a:rPr lang="en-US" dirty="0" smtClean="0"/>
              <a:t>Plant-aided transport (Walter and Heimann, 2000):</a:t>
            </a:r>
          </a:p>
          <a:p>
            <a:pPr lvl="1"/>
            <a:r>
              <a:rPr lang="en-US" dirty="0" smtClean="0"/>
              <a:t>High in sedge-dominated wetlands</a:t>
            </a:r>
          </a:p>
          <a:p>
            <a:pPr lvl="1"/>
            <a:r>
              <a:rPr lang="en-US" dirty="0" smtClean="0"/>
              <a:t>Low in shrubby/treed wetlands</a:t>
            </a:r>
          </a:p>
          <a:p>
            <a:pPr lvl="1"/>
            <a:r>
              <a:rPr lang="en-US" dirty="0" smtClean="0"/>
              <a:t>0 in sphagnum moss-dominated wetlands</a:t>
            </a:r>
          </a:p>
        </p:txBody>
      </p:sp>
    </p:spTree>
    <p:extLst>
      <p:ext uri="{BB962C8B-B14F-4D97-AF65-F5344CB8AC3E}">
        <p14:creationId xmlns:p14="http://schemas.microsoft.com/office/powerpoint/2010/main" val="405049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Wetland vegetation controlled by climate</a:t>
            </a:r>
            <a:endParaRPr 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8891"/>
            <a:ext cx="5339329" cy="6119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6304002"/>
            <a:ext cx="2137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Peregon et al. (2008)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34075" y="2655004"/>
            <a:ext cx="32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Taiga:</a:t>
            </a:r>
          </a:p>
          <a:p>
            <a:r>
              <a:rPr lang="en-US" dirty="0" smtClean="0"/>
              <a:t>Trees present</a:t>
            </a:r>
          </a:p>
          <a:p>
            <a:r>
              <a:rPr lang="en-US" dirty="0" smtClean="0"/>
              <a:t>Large expanses of Sphagnum-dominated “uplands” (bogs)</a:t>
            </a:r>
          </a:p>
          <a:p>
            <a:r>
              <a:rPr lang="en-US" dirty="0" smtClean="0"/>
              <a:t>Sedges in wet depressions (fens)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34075" y="4953000"/>
            <a:ext cx="29949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Sub-Taiga and Forest-Steppe: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Few Trees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Wetlands primarily occupy depressions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Primarily sedge-dominated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28637" y="990600"/>
            <a:ext cx="320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Tundra and Forest-Tundra: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Few trees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Permafrost (ice lenses) influences microtopography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Sedges in wet depressions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362200" y="1143000"/>
            <a:ext cx="2054736" cy="26554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 rot="1486166">
            <a:off x="706405" y="3533566"/>
            <a:ext cx="4112136" cy="15448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 rot="1845146">
            <a:off x="72149" y="4803892"/>
            <a:ext cx="4112136" cy="8169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4416936" y="1447800"/>
            <a:ext cx="1311701" cy="609600"/>
          </a:xfrm>
          <a:prstGeom prst="straightConnector1">
            <a:avLst/>
          </a:prstGeom>
          <a:ln w="508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104034" y="3505200"/>
            <a:ext cx="1777003" cy="800775"/>
          </a:xfrm>
          <a:prstGeom prst="straightConnector1">
            <a:avLst/>
          </a:prstGeom>
          <a:ln w="508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810000" y="5694402"/>
            <a:ext cx="1937688" cy="304800"/>
          </a:xfrm>
          <a:prstGeom prst="straightConnector1">
            <a:avLst/>
          </a:prstGeom>
          <a:ln w="508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191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r>
              <a:rPr lang="en-US" dirty="0" smtClean="0"/>
              <a:t>Northward Veg. Shift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1"/>
            <a:ext cx="5029200" cy="18287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 smtClean="0"/>
              <a:t>Southern biomes will migrate northward over next century (Kaplan and New, 2006)</a:t>
            </a:r>
          </a:p>
          <a:p>
            <a:pPr lvl="1"/>
            <a:r>
              <a:rPr lang="en-US" sz="2400" dirty="0" smtClean="0"/>
              <a:t>Forest will displace tundra</a:t>
            </a:r>
          </a:p>
          <a:p>
            <a:pPr lvl="1"/>
            <a:r>
              <a:rPr lang="en-US" sz="2400" dirty="0" smtClean="0"/>
              <a:t>General increase in LAI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E2A894-EA82-48C6-B5BC-68F7A66763C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2976"/>
            <a:ext cx="6477001" cy="404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77000" y="4724400"/>
            <a:ext cx="23621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Change in LAI, 1900 to 2100</a:t>
            </a:r>
          </a:p>
          <a:p>
            <a:r>
              <a:rPr lang="en-US" sz="2400" dirty="0" smtClean="0"/>
              <a:t>(Alo and Wang, 2008)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486400" y="838200"/>
            <a:ext cx="3657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Possible Effects: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Higher LAI = Higher NPP = Increase in CH4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Higher LAI = Greater ET, Drying of soil = Decrease in CH4</a:t>
            </a:r>
          </a:p>
        </p:txBody>
      </p:sp>
    </p:spTree>
    <p:extLst>
      <p:ext uri="{BB962C8B-B14F-4D97-AF65-F5344CB8AC3E}">
        <p14:creationId xmlns:p14="http://schemas.microsoft.com/office/powerpoint/2010/main" val="40879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Simulations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647881"/>
              </p:ext>
            </p:extLst>
          </p:nvPr>
        </p:nvGraphicFramePr>
        <p:xfrm>
          <a:off x="457200" y="762000"/>
          <a:ext cx="8229600" cy="330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77724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Simulation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Climate (T,P)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Soil</a:t>
                      </a:r>
                      <a:r>
                        <a:rPr lang="en-US" baseline="0" dirty="0" smtClean="0"/>
                        <a:t> Moisture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Historical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Adam</a:t>
                      </a:r>
                      <a:r>
                        <a:rPr lang="en-US" baseline="0" dirty="0" smtClean="0"/>
                        <a:t> et al. (2006)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Prognostic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MODIS (Myneni et al., 2002)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Warming+Drying+LAI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CMIP5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Prognostic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CMIP5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Warming+Drying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CMIP5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Prognostic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MODIS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Warming+LAI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CMIP5 EnsMean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Prescribed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CMIP5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Warming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CMIP5 EnsMean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Prescribed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MODIS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E2A894-EA82-48C6-B5BC-68F7A66763C7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004715"/>
              </p:ext>
            </p:extLst>
          </p:nvPr>
        </p:nvGraphicFramePr>
        <p:xfrm>
          <a:off x="2286000" y="4605010"/>
          <a:ext cx="4064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Acclimatization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NoAcc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362200" y="4114800"/>
            <a:ext cx="44646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Microbial Response Cases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898080" y="5715000"/>
            <a:ext cx="7255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Changes in Species Abundances Not Yet Finished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5148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Effects of Warming, Drying, LAI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0" y="990600"/>
            <a:ext cx="2286000" cy="5638800"/>
          </a:xfrm>
        </p:spPr>
        <p:txBody>
          <a:bodyPr/>
          <a:lstStyle/>
          <a:p>
            <a:r>
              <a:rPr lang="en-US" sz="1800" dirty="0"/>
              <a:t>W</a:t>
            </a:r>
            <a:r>
              <a:rPr lang="en-US" sz="1800" dirty="0" smtClean="0"/>
              <a:t>arming without drying (blue) acts in opposition to drying (yellow, red)</a:t>
            </a:r>
          </a:p>
          <a:p>
            <a:pPr lvl="1"/>
            <a:r>
              <a:rPr lang="en-US" sz="1400" dirty="0" smtClean="0"/>
              <a:t>metabolism</a:t>
            </a:r>
          </a:p>
          <a:p>
            <a:r>
              <a:rPr lang="en-US" sz="1800" dirty="0" smtClean="0"/>
              <a:t>Climate-CH4 feedback (red minus blue) about 50% the size of warming alone</a:t>
            </a:r>
          </a:p>
          <a:p>
            <a:r>
              <a:rPr lang="en-US" sz="1800" dirty="0" smtClean="0"/>
              <a:t>Increased NPP due to LAI (green) more important than drying for Net C fluxes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E2A894-EA82-48C6-B5BC-68F7A66763C7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5" y="914400"/>
            <a:ext cx="6818551" cy="546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1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A88B79D-F487-4DAF-A1AA-67F4E980B247}" type="slidenum">
              <a:rPr lang="en-US"/>
              <a:pPr eaLnBrk="1" hangingPunct="1"/>
              <a:t>2</a:t>
            </a:fld>
            <a:endParaRPr lang="en-US" dirty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Global Carbon Cycle ↔ Global Climate</a:t>
            </a:r>
          </a:p>
        </p:txBody>
      </p:sp>
      <p:graphicFrame>
        <p:nvGraphicFramePr>
          <p:cNvPr id="5124" name="Object 3"/>
          <p:cNvGraphicFramePr>
            <a:graphicFrameLocks noChangeAspect="1"/>
          </p:cNvGraphicFramePr>
          <p:nvPr/>
        </p:nvGraphicFramePr>
        <p:xfrm>
          <a:off x="0" y="1104900"/>
          <a:ext cx="9144000" cy="575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Bitmap Image" r:id="rId4" imgW="10142857" imgH="6380952" progId="Paint.Picture">
                  <p:embed/>
                </p:oleObj>
              </mc:Choice>
              <mc:Fallback>
                <p:oleObj name="Bitmap Image" r:id="rId4" imgW="10142857" imgH="638095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04900"/>
                        <a:ext cx="9144000" cy="575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6400800" y="1676400"/>
            <a:ext cx="151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(IPCC, 2001)</a:t>
            </a:r>
          </a:p>
        </p:txBody>
      </p:sp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975112" y="1002268"/>
            <a:ext cx="7635488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/>
              <a:t>Increases in global </a:t>
            </a:r>
            <a:r>
              <a:rPr lang="en-US" dirty="0"/>
              <a:t>mean radiative forcing </a:t>
            </a:r>
            <a:r>
              <a:rPr lang="en-US" dirty="0" smtClean="0"/>
              <a:t>over period 1750 to 2000 A.D.</a:t>
            </a:r>
            <a:endParaRPr lang="en-US" dirty="0"/>
          </a:p>
        </p:txBody>
      </p:sp>
      <p:grpSp>
        <p:nvGrpSpPr>
          <p:cNvPr id="63494" name="Group 6"/>
          <p:cNvGrpSpPr>
            <a:grpSpLocks/>
          </p:cNvGrpSpPr>
          <p:nvPr/>
        </p:nvGrpSpPr>
        <p:grpSpPr bwMode="auto">
          <a:xfrm>
            <a:off x="152400" y="1905000"/>
            <a:ext cx="1676400" cy="2973388"/>
            <a:chOff x="96" y="1200"/>
            <a:chExt cx="1056" cy="1873"/>
          </a:xfrm>
        </p:grpSpPr>
        <p:sp>
          <p:nvSpPr>
            <p:cNvPr id="5135" name="Text Box 7"/>
            <p:cNvSpPr txBox="1">
              <a:spLocks noChangeArrowheads="1"/>
            </p:cNvSpPr>
            <p:nvPr/>
          </p:nvSpPr>
          <p:spPr bwMode="auto">
            <a:xfrm>
              <a:off x="96" y="2496"/>
              <a:ext cx="1056" cy="577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/>
                <a:t>Almost 1% of incoming solar energy</a:t>
              </a:r>
            </a:p>
          </p:txBody>
        </p:sp>
        <p:sp>
          <p:nvSpPr>
            <p:cNvPr id="5136" name="AutoShape 8"/>
            <p:cNvSpPr>
              <a:spLocks/>
            </p:cNvSpPr>
            <p:nvPr/>
          </p:nvSpPr>
          <p:spPr bwMode="auto">
            <a:xfrm>
              <a:off x="528" y="1200"/>
              <a:ext cx="288" cy="1104"/>
            </a:xfrm>
            <a:prstGeom prst="leftBrace">
              <a:avLst>
                <a:gd name="adj1" fmla="val 31944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37" name="Line 9"/>
            <p:cNvSpPr>
              <a:spLocks noChangeShapeType="1"/>
            </p:cNvSpPr>
            <p:nvPr/>
          </p:nvSpPr>
          <p:spPr bwMode="auto">
            <a:xfrm>
              <a:off x="336" y="17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38" name="Line 10"/>
            <p:cNvSpPr>
              <a:spLocks noChangeShapeType="1"/>
            </p:cNvSpPr>
            <p:nvPr/>
          </p:nvSpPr>
          <p:spPr bwMode="auto">
            <a:xfrm>
              <a:off x="336" y="1728"/>
              <a:ext cx="0" cy="7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63499" name="Group 11"/>
          <p:cNvGrpSpPr>
            <a:grpSpLocks/>
          </p:cNvGrpSpPr>
          <p:nvPr/>
        </p:nvGrpSpPr>
        <p:grpSpPr bwMode="auto">
          <a:xfrm>
            <a:off x="1143000" y="2133600"/>
            <a:ext cx="5810250" cy="641350"/>
            <a:chOff x="720" y="1344"/>
            <a:chExt cx="3660" cy="404"/>
          </a:xfrm>
        </p:grpSpPr>
        <p:sp>
          <p:nvSpPr>
            <p:cNvPr id="5133" name="Oval 12"/>
            <p:cNvSpPr>
              <a:spLocks noChangeArrowheads="1"/>
            </p:cNvSpPr>
            <p:nvPr/>
          </p:nvSpPr>
          <p:spPr bwMode="auto">
            <a:xfrm>
              <a:off x="720" y="1344"/>
              <a:ext cx="720" cy="38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34" name="Text Box 13"/>
            <p:cNvSpPr txBox="1">
              <a:spLocks noChangeArrowheads="1"/>
            </p:cNvSpPr>
            <p:nvPr/>
          </p:nvSpPr>
          <p:spPr bwMode="auto">
            <a:xfrm>
              <a:off x="1536" y="1344"/>
              <a:ext cx="2844" cy="404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dirty="0">
                  <a:latin typeface="Verdana" pitchFamily="34" charset="0"/>
                </a:rPr>
                <a:t>But CH4 is pretty bad too</a:t>
              </a:r>
            </a:p>
            <a:p>
              <a:pPr lvl="1"/>
              <a:r>
                <a:rPr lang="en-US" dirty="0">
                  <a:latin typeface="Verdana" pitchFamily="34" charset="0"/>
                </a:rPr>
                <a:t>= 20% of greenhouse gas forcing</a:t>
              </a:r>
            </a:p>
          </p:txBody>
        </p:sp>
      </p:grpSp>
      <p:grpSp>
        <p:nvGrpSpPr>
          <p:cNvPr id="63502" name="Group 14"/>
          <p:cNvGrpSpPr>
            <a:grpSpLocks/>
          </p:cNvGrpSpPr>
          <p:nvPr/>
        </p:nvGrpSpPr>
        <p:grpSpPr bwMode="auto">
          <a:xfrm>
            <a:off x="1143000" y="2590800"/>
            <a:ext cx="5810250" cy="1143000"/>
            <a:chOff x="720" y="1632"/>
            <a:chExt cx="3660" cy="720"/>
          </a:xfrm>
        </p:grpSpPr>
        <p:sp>
          <p:nvSpPr>
            <p:cNvPr id="5131" name="Oval 15"/>
            <p:cNvSpPr>
              <a:spLocks noChangeArrowheads="1"/>
            </p:cNvSpPr>
            <p:nvPr/>
          </p:nvSpPr>
          <p:spPr bwMode="auto">
            <a:xfrm>
              <a:off x="720" y="1632"/>
              <a:ext cx="720" cy="72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32" name="Text Box 16"/>
            <p:cNvSpPr txBox="1">
              <a:spLocks noChangeArrowheads="1"/>
            </p:cNvSpPr>
            <p:nvPr/>
          </p:nvSpPr>
          <p:spPr bwMode="auto">
            <a:xfrm>
              <a:off x="1536" y="1824"/>
              <a:ext cx="2844" cy="404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dirty="0">
                  <a:latin typeface="Verdana" pitchFamily="34" charset="0"/>
                </a:rPr>
                <a:t>CO2 has a bad reputation</a:t>
              </a:r>
            </a:p>
            <a:p>
              <a:pPr lvl="1"/>
              <a:r>
                <a:rPr lang="en-US" dirty="0">
                  <a:latin typeface="Verdana" pitchFamily="34" charset="0"/>
                </a:rPr>
                <a:t>= 60% of greenhouse gas forcing</a:t>
              </a:r>
            </a:p>
          </p:txBody>
        </p:sp>
      </p:grpSp>
      <p:sp>
        <p:nvSpPr>
          <p:cNvPr id="63505" name="Text Box 17"/>
          <p:cNvSpPr txBox="1">
            <a:spLocks noChangeArrowheads="1"/>
          </p:cNvSpPr>
          <p:nvPr/>
        </p:nvSpPr>
        <p:spPr bwMode="auto">
          <a:xfrm>
            <a:off x="1905000" y="5029200"/>
            <a:ext cx="5867400" cy="82232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 dirty="0">
                <a:latin typeface="Verdana" pitchFamily="34" charset="0"/>
              </a:rPr>
              <a:t>Both CO2 and CH4 are part of the global carbon cycle</a:t>
            </a: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1905000" y="5883275"/>
            <a:ext cx="4495800" cy="83099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 dirty="0" smtClean="0">
                <a:latin typeface="Verdana" pitchFamily="34" charset="0"/>
              </a:rPr>
              <a:t>CH4 is a </a:t>
            </a:r>
            <a:r>
              <a:rPr lang="en-US" sz="2400" b="1" i="1" dirty="0" smtClean="0">
                <a:latin typeface="Verdana" pitchFamily="34" charset="0"/>
              </a:rPr>
              <a:t>MUCH</a:t>
            </a:r>
            <a:r>
              <a:rPr lang="en-US" sz="2400" dirty="0" smtClean="0">
                <a:latin typeface="Verdana" pitchFamily="34" charset="0"/>
              </a:rPr>
              <a:t> stronger greenhouse gas than CO2</a:t>
            </a:r>
            <a:endParaRPr lang="en-US" sz="24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6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05" grpId="0" animBg="1"/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Some thoughts on post-</a:t>
            </a:r>
            <a:r>
              <a:rPr lang="en-US" sz="4000" dirty="0"/>
              <a:t>N</a:t>
            </a:r>
            <a:r>
              <a:rPr lang="en-US" sz="4000" dirty="0" smtClean="0"/>
              <a:t>EESPI directions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752600"/>
            <a:ext cx="8229600" cy="4572000"/>
          </a:xfrm>
        </p:spPr>
        <p:txBody>
          <a:bodyPr>
            <a:normAutofit fontScale="77500" lnSpcReduction="20000"/>
          </a:bodyPr>
          <a:lstStyle/>
          <a:p>
            <a:pPr lvl="0" algn="l"/>
            <a:r>
              <a:rPr lang="en-US" dirty="0" smtClean="0">
                <a:solidFill>
                  <a:schemeClr val="tx1"/>
                </a:solidFill>
              </a:rPr>
              <a:t>1) Constraining </a:t>
            </a:r>
            <a:r>
              <a:rPr lang="en-US" dirty="0">
                <a:solidFill>
                  <a:schemeClr val="tx1"/>
                </a:solidFill>
              </a:rPr>
              <a:t>models with observations: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	Need </a:t>
            </a:r>
            <a:r>
              <a:rPr lang="en-US" dirty="0">
                <a:solidFill>
                  <a:schemeClr val="tx1"/>
                </a:solidFill>
              </a:rPr>
              <a:t>“benchmarks” with comprehensive observations </a:t>
            </a:r>
            <a:r>
              <a:rPr lang="en-US" dirty="0" smtClean="0">
                <a:solidFill>
                  <a:schemeClr val="tx1"/>
                </a:solidFill>
              </a:rPr>
              <a:t>	– </a:t>
            </a:r>
            <a:r>
              <a:rPr lang="en-US" dirty="0">
                <a:solidFill>
                  <a:schemeClr val="tx1"/>
                </a:solidFill>
              </a:rPr>
              <a:t>continued focus on WSL, revisit observation suites</a:t>
            </a:r>
          </a:p>
          <a:p>
            <a:pPr lvl="0" algn="l"/>
            <a:r>
              <a:rPr lang="en-US" dirty="0" smtClean="0">
                <a:solidFill>
                  <a:schemeClr val="tx1"/>
                </a:solidFill>
              </a:rPr>
              <a:t>2) Long-term </a:t>
            </a:r>
            <a:r>
              <a:rPr lang="en-US" dirty="0">
                <a:solidFill>
                  <a:schemeClr val="tx1"/>
                </a:solidFill>
              </a:rPr>
              <a:t>observations:</a:t>
            </a:r>
          </a:p>
          <a:p>
            <a:pPr marL="457200" lvl="0" algn="l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	Need </a:t>
            </a:r>
            <a:r>
              <a:rPr lang="en-US" dirty="0">
                <a:solidFill>
                  <a:schemeClr val="tx1"/>
                </a:solidFill>
              </a:rPr>
              <a:t>long-term (multi-year) observations at relatively </a:t>
            </a:r>
            <a:r>
              <a:rPr lang="en-US" dirty="0" smtClean="0">
                <a:solidFill>
                  <a:schemeClr val="tx1"/>
                </a:solidFill>
              </a:rPr>
              <a:t>	small </a:t>
            </a:r>
            <a:r>
              <a:rPr lang="en-US" dirty="0">
                <a:solidFill>
                  <a:schemeClr val="tx1"/>
                </a:solidFill>
              </a:rPr>
              <a:t>number of representative sites, to help identify </a:t>
            </a:r>
            <a:r>
              <a:rPr lang="en-US" dirty="0" smtClean="0">
                <a:solidFill>
                  <a:schemeClr val="tx1"/>
                </a:solidFill>
              </a:rPr>
              <a:t>	which </a:t>
            </a:r>
            <a:r>
              <a:rPr lang="en-US" dirty="0">
                <a:solidFill>
                  <a:schemeClr val="tx1"/>
                </a:solidFill>
              </a:rPr>
              <a:t>drivers dominate wetland fluxes over time</a:t>
            </a:r>
          </a:p>
          <a:p>
            <a:pPr marL="914400" indent="-52388" algn="l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	Soil </a:t>
            </a:r>
            <a:r>
              <a:rPr lang="en-US" dirty="0">
                <a:solidFill>
                  <a:schemeClr val="tx1"/>
                </a:solidFill>
              </a:rPr>
              <a:t>temperature</a:t>
            </a:r>
          </a:p>
          <a:p>
            <a:pPr marL="914400" indent="-52388" algn="l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	Water </a:t>
            </a:r>
            <a:r>
              <a:rPr lang="en-US" dirty="0">
                <a:solidFill>
                  <a:schemeClr val="tx1"/>
                </a:solidFill>
              </a:rPr>
              <a:t>table position</a:t>
            </a:r>
          </a:p>
          <a:p>
            <a:pPr marL="914400" algn="l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	CH4 </a:t>
            </a:r>
            <a:r>
              <a:rPr lang="en-US" dirty="0">
                <a:solidFill>
                  <a:schemeClr val="tx1"/>
                </a:solidFill>
              </a:rPr>
              <a:t>emissions</a:t>
            </a:r>
          </a:p>
          <a:p>
            <a:pPr marL="457200" lvl="0" algn="l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	Monitoring </a:t>
            </a:r>
            <a:r>
              <a:rPr lang="en-US" dirty="0">
                <a:solidFill>
                  <a:schemeClr val="tx1"/>
                </a:solidFill>
              </a:rPr>
              <a:t>of disturbed (burned or drained) sites </a:t>
            </a:r>
            <a:r>
              <a:rPr lang="en-US" dirty="0" smtClean="0">
                <a:solidFill>
                  <a:schemeClr val="tx1"/>
                </a:solidFill>
              </a:rPr>
              <a:t>	before/after </a:t>
            </a:r>
            <a:r>
              <a:rPr lang="en-US" dirty="0">
                <a:solidFill>
                  <a:schemeClr val="tx1"/>
                </a:solidFill>
              </a:rPr>
              <a:t>disturbance (paired sites as feasible)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8749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r>
              <a:rPr lang="en-US" dirty="0" smtClean="0"/>
              <a:t>Future directions (cont.)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219200"/>
            <a:ext cx="8382000" cy="4419600"/>
          </a:xfrm>
        </p:spPr>
        <p:txBody>
          <a:bodyPr>
            <a:normAutofit fontScale="70000" lnSpcReduction="20000"/>
          </a:bodyPr>
          <a:lstStyle/>
          <a:p>
            <a:pPr lvl="0" algn="l"/>
            <a:r>
              <a:rPr lang="en-US" dirty="0" smtClean="0">
                <a:solidFill>
                  <a:schemeClr val="tx1"/>
                </a:solidFill>
              </a:rPr>
              <a:t>3) Spatial </a:t>
            </a:r>
            <a:r>
              <a:rPr lang="en-US" dirty="0">
                <a:solidFill>
                  <a:schemeClr val="tx1"/>
                </a:solidFill>
              </a:rPr>
              <a:t>heterogeneity (intensive but not necessarily continuing)</a:t>
            </a:r>
          </a:p>
          <a:p>
            <a:pPr marL="457200" lvl="0" algn="l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Need </a:t>
            </a:r>
            <a:r>
              <a:rPr lang="en-US" dirty="0">
                <a:solidFill>
                  <a:schemeClr val="tx1"/>
                </a:solidFill>
              </a:rPr>
              <a:t>intensive sampling of many points at each wetland “site”, </a:t>
            </a:r>
            <a:r>
              <a:rPr lang="en-US" dirty="0" smtClean="0">
                <a:solidFill>
                  <a:schemeClr val="tx1"/>
                </a:solidFill>
              </a:rPr>
              <a:t> 	sampling </a:t>
            </a:r>
            <a:r>
              <a:rPr lang="en-US" dirty="0">
                <a:solidFill>
                  <a:schemeClr val="tx1"/>
                </a:solidFill>
              </a:rPr>
              <a:t>along the gradient of microtopography </a:t>
            </a:r>
            <a:r>
              <a:rPr lang="en-US" dirty="0" smtClean="0">
                <a:solidFill>
                  <a:schemeClr val="tx1"/>
                </a:solidFill>
              </a:rPr>
              <a:t>		(</a:t>
            </a:r>
            <a:r>
              <a:rPr lang="en-US" dirty="0">
                <a:solidFill>
                  <a:schemeClr val="tx1"/>
                </a:solidFill>
              </a:rPr>
              <a:t>hummocks/ridges to hollows) – perhaps a 50-m </a:t>
            </a:r>
            <a:r>
              <a:rPr lang="en-US" dirty="0" smtClean="0">
                <a:solidFill>
                  <a:schemeClr val="tx1"/>
                </a:solidFill>
              </a:rPr>
              <a:t>	transect,intervals </a:t>
            </a:r>
            <a:r>
              <a:rPr lang="en-US" dirty="0">
                <a:solidFill>
                  <a:schemeClr val="tx1"/>
                </a:solidFill>
              </a:rPr>
              <a:t>of 1 m:</a:t>
            </a:r>
          </a:p>
          <a:p>
            <a:pPr marL="1371600" lvl="0" algn="l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	Soil </a:t>
            </a:r>
            <a:r>
              <a:rPr lang="en-US" dirty="0">
                <a:solidFill>
                  <a:schemeClr val="tx1"/>
                </a:solidFill>
              </a:rPr>
              <a:t>surface elevation</a:t>
            </a:r>
          </a:p>
          <a:p>
            <a:pPr marL="1371600" lvl="0" algn="l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	Water </a:t>
            </a:r>
            <a:r>
              <a:rPr lang="en-US" dirty="0">
                <a:solidFill>
                  <a:schemeClr val="tx1"/>
                </a:solidFill>
              </a:rPr>
              <a:t>table position</a:t>
            </a:r>
          </a:p>
          <a:p>
            <a:pPr marL="1371600" lvl="0" algn="l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	Soil </a:t>
            </a:r>
            <a:r>
              <a:rPr lang="en-US" dirty="0">
                <a:solidFill>
                  <a:schemeClr val="tx1"/>
                </a:solidFill>
              </a:rPr>
              <a:t>temperature profile</a:t>
            </a:r>
          </a:p>
          <a:p>
            <a:pPr marL="1371600" lvl="0" algn="l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	CH4 </a:t>
            </a:r>
            <a:r>
              <a:rPr lang="en-US" dirty="0">
                <a:solidFill>
                  <a:schemeClr val="tx1"/>
                </a:solidFill>
              </a:rPr>
              <a:t>emissions – chamber and flux tower</a:t>
            </a:r>
          </a:p>
          <a:p>
            <a:pPr marL="457200" lvl="0" algn="l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	These </a:t>
            </a:r>
            <a:r>
              <a:rPr lang="en-US" dirty="0">
                <a:solidFill>
                  <a:schemeClr val="tx1"/>
                </a:solidFill>
              </a:rPr>
              <a:t>samplings need to happen at, for example, weekly </a:t>
            </a:r>
            <a:r>
              <a:rPr lang="en-US" dirty="0" smtClean="0">
                <a:solidFill>
                  <a:schemeClr val="tx1"/>
                </a:solidFill>
              </a:rPr>
              <a:t>	intervals </a:t>
            </a:r>
            <a:r>
              <a:rPr lang="en-US" dirty="0">
                <a:solidFill>
                  <a:schemeClr val="tx1"/>
                </a:solidFill>
              </a:rPr>
              <a:t>over a growing season</a:t>
            </a:r>
          </a:p>
          <a:p>
            <a:pPr marL="457200" lvl="0" algn="l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	Ideally</a:t>
            </a:r>
            <a:r>
              <a:rPr lang="en-US" dirty="0">
                <a:solidFill>
                  <a:schemeClr val="tx1"/>
                </a:solidFill>
              </a:rPr>
              <a:t>, do this at several sites in a 10x10-km region (within </a:t>
            </a:r>
            <a:r>
              <a:rPr lang="en-US" dirty="0" smtClean="0">
                <a:solidFill>
                  <a:schemeClr val="tx1"/>
                </a:solidFill>
              </a:rPr>
              <a:t>	same </a:t>
            </a:r>
            <a:r>
              <a:rPr lang="en-US" dirty="0">
                <a:solidFill>
                  <a:schemeClr val="tx1"/>
                </a:solidFill>
              </a:rPr>
              <a:t>larger wetland complex, for example Bakchar Bog), to also </a:t>
            </a:r>
            <a:r>
              <a:rPr lang="en-US" dirty="0" smtClean="0">
                <a:solidFill>
                  <a:schemeClr val="tx1"/>
                </a:solidFill>
              </a:rPr>
              <a:t>	capture </a:t>
            </a:r>
            <a:r>
              <a:rPr lang="en-US" dirty="0">
                <a:solidFill>
                  <a:schemeClr val="tx1"/>
                </a:solidFill>
              </a:rPr>
              <a:t>regional water table gradients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1772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Future directions (cont.)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685800"/>
            <a:ext cx="8229600" cy="5257800"/>
          </a:xfrm>
        </p:spPr>
        <p:txBody>
          <a:bodyPr>
            <a:noAutofit/>
          </a:bodyPr>
          <a:lstStyle/>
          <a:p>
            <a:pPr lvl="0" algn="l">
              <a:lnSpc>
                <a:spcPct val="120000"/>
              </a:lnSpc>
              <a:spcBef>
                <a:spcPts val="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4) Spatio-temporal </a:t>
            </a:r>
            <a:r>
              <a:rPr lang="en-US" sz="1800" dirty="0">
                <a:solidFill>
                  <a:schemeClr val="tx1"/>
                </a:solidFill>
              </a:rPr>
              <a:t>changes:</a:t>
            </a:r>
          </a:p>
          <a:p>
            <a:pPr marL="690563" lvl="0" indent="-233363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630238" algn="l"/>
              </a:tabLst>
            </a:pPr>
            <a:r>
              <a:rPr lang="en-US" sz="1800" dirty="0" smtClean="0">
                <a:solidFill>
                  <a:schemeClr val="tx1"/>
                </a:solidFill>
              </a:rPr>
              <a:t>Monitoring </a:t>
            </a:r>
            <a:r>
              <a:rPr lang="en-US" sz="1800" dirty="0">
                <a:solidFill>
                  <a:schemeClr val="tx1"/>
                </a:solidFill>
              </a:rPr>
              <a:t>of thermokarst (actively changing) sites – both multi-year and </a:t>
            </a:r>
            <a:r>
              <a:rPr lang="en-US" sz="1800" dirty="0" smtClean="0">
                <a:solidFill>
                  <a:schemeClr val="tx1"/>
                </a:solidFill>
              </a:rPr>
              <a:t>spatially </a:t>
            </a:r>
            <a:r>
              <a:rPr lang="en-US" sz="1800" dirty="0">
                <a:solidFill>
                  <a:schemeClr val="tx1"/>
                </a:solidFill>
              </a:rPr>
              <a:t>intensive</a:t>
            </a:r>
          </a:p>
          <a:p>
            <a:pPr marL="1311275" lvl="0" indent="-396875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chemeClr val="tx1"/>
                </a:solidFill>
              </a:rPr>
              <a:t>Vegetation</a:t>
            </a:r>
            <a:endParaRPr lang="en-US" sz="1800" dirty="0">
              <a:solidFill>
                <a:schemeClr val="tx1"/>
              </a:solidFill>
            </a:endParaRPr>
          </a:p>
          <a:p>
            <a:pPr marL="1311275" lvl="0" indent="-396875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chemeClr val="tx1"/>
                </a:solidFill>
              </a:rPr>
              <a:t>Microtopography</a:t>
            </a:r>
            <a:endParaRPr lang="en-US" sz="1800" dirty="0">
              <a:solidFill>
                <a:schemeClr val="tx1"/>
              </a:solidFill>
            </a:endParaRPr>
          </a:p>
          <a:p>
            <a:pPr marL="1311275" lvl="0" indent="-396875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chemeClr val="tx1"/>
                </a:solidFill>
              </a:rPr>
              <a:t>Water </a:t>
            </a:r>
            <a:r>
              <a:rPr lang="en-US" sz="1800" dirty="0">
                <a:solidFill>
                  <a:schemeClr val="tx1"/>
                </a:solidFill>
              </a:rPr>
              <a:t>table position</a:t>
            </a:r>
          </a:p>
          <a:p>
            <a:pPr marL="1311275" lvl="0" indent="-396875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chemeClr val="tx1"/>
                </a:solidFill>
              </a:rPr>
              <a:t>Soil </a:t>
            </a:r>
            <a:r>
              <a:rPr lang="en-US" sz="1800" dirty="0">
                <a:solidFill>
                  <a:schemeClr val="tx1"/>
                </a:solidFill>
              </a:rPr>
              <a:t>temperatures</a:t>
            </a:r>
          </a:p>
          <a:p>
            <a:pPr marL="1311275" lvl="0" indent="-396875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chemeClr val="tx1"/>
                </a:solidFill>
              </a:rPr>
              <a:t>CH4 </a:t>
            </a:r>
            <a:r>
              <a:rPr lang="en-US" sz="1800" dirty="0">
                <a:solidFill>
                  <a:schemeClr val="tx1"/>
                </a:solidFill>
              </a:rPr>
              <a:t>emissions</a:t>
            </a:r>
          </a:p>
          <a:p>
            <a:pPr marL="1311275" lvl="0" indent="-396875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chemeClr val="tx1"/>
                </a:solidFill>
              </a:rPr>
              <a:t>Role </a:t>
            </a:r>
            <a:r>
              <a:rPr lang="en-US" sz="1800" dirty="0">
                <a:solidFill>
                  <a:schemeClr val="tx1"/>
                </a:solidFill>
              </a:rPr>
              <a:t>of Remote </a:t>
            </a:r>
            <a:r>
              <a:rPr lang="en-US" sz="1800" dirty="0" smtClean="0">
                <a:solidFill>
                  <a:schemeClr val="tx1"/>
                </a:solidFill>
              </a:rPr>
              <a:t>Sensing:</a:t>
            </a:r>
          </a:p>
          <a:p>
            <a:pPr marL="914400" lvl="0" indent="-45720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</a:rPr>
              <a:t>Inundation </a:t>
            </a:r>
            <a:r>
              <a:rPr lang="en-US" sz="1800" dirty="0">
                <a:solidFill>
                  <a:schemeClr val="tx1"/>
                </a:solidFill>
              </a:rPr>
              <a:t>and saturation products (e.g. passive microwave – AMSR) and </a:t>
            </a:r>
            <a:r>
              <a:rPr lang="en-US" sz="1800" dirty="0" smtClean="0">
                <a:solidFill>
                  <a:schemeClr val="tx1"/>
                </a:solidFill>
              </a:rPr>
              <a:t>radar </a:t>
            </a:r>
            <a:r>
              <a:rPr lang="en-US" sz="1800" dirty="0">
                <a:solidFill>
                  <a:schemeClr val="tx1"/>
                </a:solidFill>
              </a:rPr>
              <a:t>(e.g., PALSAR); role of  SMAP to be determined)</a:t>
            </a:r>
          </a:p>
          <a:p>
            <a:pPr marL="1147763" lvl="1" indent="-233363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chemeClr val="tx1"/>
                </a:solidFill>
              </a:rPr>
              <a:t>Model </a:t>
            </a:r>
            <a:r>
              <a:rPr lang="en-US" sz="1800" dirty="0">
                <a:solidFill>
                  <a:schemeClr val="tx1"/>
                </a:solidFill>
              </a:rPr>
              <a:t>development (and testing):</a:t>
            </a:r>
          </a:p>
          <a:p>
            <a:pPr marL="1147763" lvl="0" indent="-233363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chemeClr val="tx1"/>
                </a:solidFill>
              </a:rPr>
              <a:t>Better </a:t>
            </a:r>
            <a:r>
              <a:rPr lang="en-US" sz="1800" dirty="0">
                <a:solidFill>
                  <a:schemeClr val="tx1"/>
                </a:solidFill>
              </a:rPr>
              <a:t>representation of interactions between nitrogen, carbon, and water </a:t>
            </a:r>
            <a:r>
              <a:rPr lang="en-US" sz="1800" dirty="0" smtClean="0">
                <a:solidFill>
                  <a:schemeClr val="tx1"/>
                </a:solidFill>
              </a:rPr>
              <a:t>	cycles</a:t>
            </a:r>
            <a:endParaRPr lang="en-US" sz="1800" dirty="0">
              <a:solidFill>
                <a:schemeClr val="tx1"/>
              </a:solidFill>
            </a:endParaRPr>
          </a:p>
          <a:p>
            <a:pPr marL="1147763" lvl="0" indent="-233363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chemeClr val="tx1"/>
                </a:solidFill>
              </a:rPr>
              <a:t>Dynamic </a:t>
            </a:r>
            <a:r>
              <a:rPr lang="en-US" sz="1800" dirty="0">
                <a:solidFill>
                  <a:schemeClr val="tx1"/>
                </a:solidFill>
              </a:rPr>
              <a:t>peat models (like LPJ-MPI) to investigate rates of peat accumulation </a:t>
            </a:r>
            <a:r>
              <a:rPr lang="en-US" sz="1800" dirty="0" smtClean="0">
                <a:solidFill>
                  <a:schemeClr val="tx1"/>
                </a:solidFill>
              </a:rPr>
              <a:t>and </a:t>
            </a:r>
            <a:r>
              <a:rPr lang="en-US" sz="1800" dirty="0">
                <a:solidFill>
                  <a:schemeClr val="tx1"/>
                </a:solidFill>
              </a:rPr>
              <a:t>loss (and effects on hydrology)</a:t>
            </a:r>
          </a:p>
          <a:p>
            <a:pPr marL="1147763" lvl="0" indent="-233363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chemeClr val="tx1"/>
                </a:solidFill>
              </a:rPr>
              <a:t>Better </a:t>
            </a:r>
            <a:r>
              <a:rPr lang="en-US" sz="1800" dirty="0">
                <a:solidFill>
                  <a:schemeClr val="tx1"/>
                </a:solidFill>
              </a:rPr>
              <a:t>representation of lake carbon cycling, DOC transport (role of SWOT?)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735215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67497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Veg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Warming/Drying:</a:t>
            </a:r>
          </a:p>
          <a:p>
            <a:r>
              <a:rPr lang="en-US" dirty="0" smtClean="0"/>
              <a:t>Lower water tables may reduce areas of sedge-dominated depressions</a:t>
            </a:r>
          </a:p>
          <a:p>
            <a:pPr lvl="1"/>
            <a:r>
              <a:rPr lang="en-US" dirty="0" smtClean="0"/>
              <a:t>Additional reduction in CH4 emissions</a:t>
            </a:r>
          </a:p>
          <a:p>
            <a:r>
              <a:rPr lang="en-US" dirty="0" smtClean="0"/>
              <a:t>Encroachment of shrubs and trees into sphagnum-dominated bogs in Taiga zone</a:t>
            </a:r>
          </a:p>
          <a:p>
            <a:pPr lvl="1"/>
            <a:r>
              <a:rPr lang="en-US" dirty="0" smtClean="0"/>
              <a:t>Small increase in plant-aided transport?</a:t>
            </a:r>
          </a:p>
          <a:p>
            <a:pPr lvl="1"/>
            <a:r>
              <a:rPr lang="en-US" dirty="0" smtClean="0"/>
              <a:t>Replacement of wetlands with forest?</a:t>
            </a:r>
          </a:p>
        </p:txBody>
      </p:sp>
    </p:spTree>
    <p:extLst>
      <p:ext uri="{BB962C8B-B14F-4D97-AF65-F5344CB8AC3E}">
        <p14:creationId xmlns:p14="http://schemas.microsoft.com/office/powerpoint/2010/main" val="5040200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2"/>
          </a:xfrm>
        </p:spPr>
        <p:txBody>
          <a:bodyPr/>
          <a:lstStyle/>
          <a:p>
            <a:r>
              <a:rPr lang="en-US" dirty="0" smtClean="0"/>
              <a:t>Microbial Responses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1828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Acclimatization (</a:t>
            </a:r>
            <a:r>
              <a:rPr lang="en-US" dirty="0" err="1" smtClean="0"/>
              <a:t>Koven</a:t>
            </a:r>
            <a:r>
              <a:rPr lang="en-US" dirty="0" smtClean="0"/>
              <a:t> et al., 2011)</a:t>
            </a:r>
            <a:endParaRPr lang="en-US" dirty="0"/>
          </a:p>
          <a:p>
            <a:r>
              <a:rPr lang="en-US" dirty="0"/>
              <a:t>Microbes adapt to new T</a:t>
            </a:r>
          </a:p>
          <a:p>
            <a:r>
              <a:rPr lang="en-US" dirty="0" smtClean="0"/>
              <a:t>Poorly understood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E2A894-EA82-48C6-B5BC-68F7A66763C7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2900341"/>
            <a:ext cx="5029200" cy="3429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5" idx="1"/>
            <a:endCxn id="5" idx="3"/>
          </p:cNvCxnSpPr>
          <p:nvPr/>
        </p:nvCxnSpPr>
        <p:spPr>
          <a:xfrm>
            <a:off x="457200" y="4614841"/>
            <a:ext cx="5029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>
          <a:xfrm>
            <a:off x="457200" y="3225923"/>
            <a:ext cx="5029200" cy="1116361"/>
          </a:xfrm>
          <a:custGeom>
            <a:avLst/>
            <a:gdLst>
              <a:gd name="connsiteX0" fmla="*/ 0 w 5029200"/>
              <a:gd name="connsiteY0" fmla="*/ 1108363 h 1116361"/>
              <a:gd name="connsiteX1" fmla="*/ 290945 w 5029200"/>
              <a:gd name="connsiteY1" fmla="*/ 1108363 h 1116361"/>
              <a:gd name="connsiteX2" fmla="*/ 540327 w 5029200"/>
              <a:gd name="connsiteY2" fmla="*/ 1025236 h 1116361"/>
              <a:gd name="connsiteX3" fmla="*/ 803564 w 5029200"/>
              <a:gd name="connsiteY3" fmla="*/ 789709 h 1116361"/>
              <a:gd name="connsiteX4" fmla="*/ 1039091 w 5029200"/>
              <a:gd name="connsiteY4" fmla="*/ 415636 h 1116361"/>
              <a:gd name="connsiteX5" fmla="*/ 1246909 w 5029200"/>
              <a:gd name="connsiteY5" fmla="*/ 166254 h 1116361"/>
              <a:gd name="connsiteX6" fmla="*/ 1427018 w 5029200"/>
              <a:gd name="connsiteY6" fmla="*/ 41563 h 1116361"/>
              <a:gd name="connsiteX7" fmla="*/ 1690255 w 5029200"/>
              <a:gd name="connsiteY7" fmla="*/ 0 h 1116361"/>
              <a:gd name="connsiteX8" fmla="*/ 5029200 w 5029200"/>
              <a:gd name="connsiteY8" fmla="*/ 13854 h 1116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29200" h="1116361">
                <a:moveTo>
                  <a:pt x="0" y="1108363"/>
                </a:moveTo>
                <a:cubicBezTo>
                  <a:pt x="100445" y="1115290"/>
                  <a:pt x="200891" y="1122217"/>
                  <a:pt x="290945" y="1108363"/>
                </a:cubicBezTo>
                <a:cubicBezTo>
                  <a:pt x="380999" y="1094509"/>
                  <a:pt x="454891" y="1078345"/>
                  <a:pt x="540327" y="1025236"/>
                </a:cubicBezTo>
                <a:cubicBezTo>
                  <a:pt x="625764" y="972127"/>
                  <a:pt x="720437" y="891309"/>
                  <a:pt x="803564" y="789709"/>
                </a:cubicBezTo>
                <a:cubicBezTo>
                  <a:pt x="886691" y="688109"/>
                  <a:pt x="965200" y="519545"/>
                  <a:pt x="1039091" y="415636"/>
                </a:cubicBezTo>
                <a:cubicBezTo>
                  <a:pt x="1112982" y="311727"/>
                  <a:pt x="1182255" y="228599"/>
                  <a:pt x="1246909" y="166254"/>
                </a:cubicBezTo>
                <a:cubicBezTo>
                  <a:pt x="1311563" y="103909"/>
                  <a:pt x="1353127" y="69272"/>
                  <a:pt x="1427018" y="41563"/>
                </a:cubicBezTo>
                <a:cubicBezTo>
                  <a:pt x="1500909" y="13854"/>
                  <a:pt x="1690255" y="0"/>
                  <a:pt x="1690255" y="0"/>
                </a:cubicBezTo>
                <a:lnTo>
                  <a:pt x="5029200" y="13854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471055" y="4676514"/>
            <a:ext cx="4987636" cy="1453008"/>
          </a:xfrm>
          <a:custGeom>
            <a:avLst/>
            <a:gdLst>
              <a:gd name="connsiteX0" fmla="*/ 0 w 4987636"/>
              <a:gd name="connsiteY0" fmla="*/ 1445009 h 1453008"/>
              <a:gd name="connsiteX1" fmla="*/ 249381 w 4987636"/>
              <a:gd name="connsiteY1" fmla="*/ 1445009 h 1453008"/>
              <a:gd name="connsiteX2" fmla="*/ 429490 w 4987636"/>
              <a:gd name="connsiteY2" fmla="*/ 1361882 h 1453008"/>
              <a:gd name="connsiteX3" fmla="*/ 568036 w 4987636"/>
              <a:gd name="connsiteY3" fmla="*/ 1251045 h 1453008"/>
              <a:gd name="connsiteX4" fmla="*/ 706581 w 4987636"/>
              <a:gd name="connsiteY4" fmla="*/ 1084791 h 1453008"/>
              <a:gd name="connsiteX5" fmla="*/ 817418 w 4987636"/>
              <a:gd name="connsiteY5" fmla="*/ 890827 h 1453008"/>
              <a:gd name="connsiteX6" fmla="*/ 886690 w 4987636"/>
              <a:gd name="connsiteY6" fmla="*/ 710718 h 1453008"/>
              <a:gd name="connsiteX7" fmla="*/ 969818 w 4987636"/>
              <a:gd name="connsiteY7" fmla="*/ 475191 h 1453008"/>
              <a:gd name="connsiteX8" fmla="*/ 1039090 w 4987636"/>
              <a:gd name="connsiteY8" fmla="*/ 239663 h 1453008"/>
              <a:gd name="connsiteX9" fmla="*/ 1122218 w 4987636"/>
              <a:gd name="connsiteY9" fmla="*/ 101118 h 1453008"/>
              <a:gd name="connsiteX10" fmla="*/ 1219200 w 4987636"/>
              <a:gd name="connsiteY10" fmla="*/ 17991 h 1453008"/>
              <a:gd name="connsiteX11" fmla="*/ 1385454 w 4987636"/>
              <a:gd name="connsiteY11" fmla="*/ 4136 h 1453008"/>
              <a:gd name="connsiteX12" fmla="*/ 1565563 w 4987636"/>
              <a:gd name="connsiteY12" fmla="*/ 73409 h 1453008"/>
              <a:gd name="connsiteX13" fmla="*/ 1814945 w 4987636"/>
              <a:gd name="connsiteY13" fmla="*/ 211954 h 1453008"/>
              <a:gd name="connsiteX14" fmla="*/ 2202872 w 4987636"/>
              <a:gd name="connsiteY14" fmla="*/ 489045 h 1453008"/>
              <a:gd name="connsiteX15" fmla="*/ 2604654 w 4987636"/>
              <a:gd name="connsiteY15" fmla="*/ 752282 h 1453008"/>
              <a:gd name="connsiteX16" fmla="*/ 3006436 w 4987636"/>
              <a:gd name="connsiteY16" fmla="*/ 946245 h 1453008"/>
              <a:gd name="connsiteX17" fmla="*/ 3532909 w 4987636"/>
              <a:gd name="connsiteY17" fmla="*/ 1154063 h 1453008"/>
              <a:gd name="connsiteX18" fmla="*/ 3920836 w 4987636"/>
              <a:gd name="connsiteY18" fmla="*/ 1223336 h 1453008"/>
              <a:gd name="connsiteX19" fmla="*/ 4475018 w 4987636"/>
              <a:gd name="connsiteY19" fmla="*/ 1334172 h 1453008"/>
              <a:gd name="connsiteX20" fmla="*/ 4987636 w 4987636"/>
              <a:gd name="connsiteY20" fmla="*/ 1389591 h 1453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987636" h="1453008">
                <a:moveTo>
                  <a:pt x="0" y="1445009"/>
                </a:moveTo>
                <a:cubicBezTo>
                  <a:pt x="88899" y="1451936"/>
                  <a:pt x="177799" y="1458864"/>
                  <a:pt x="249381" y="1445009"/>
                </a:cubicBezTo>
                <a:cubicBezTo>
                  <a:pt x="320963" y="1431154"/>
                  <a:pt x="376381" y="1394209"/>
                  <a:pt x="429490" y="1361882"/>
                </a:cubicBezTo>
                <a:cubicBezTo>
                  <a:pt x="482599" y="1329555"/>
                  <a:pt x="521854" y="1297227"/>
                  <a:pt x="568036" y="1251045"/>
                </a:cubicBezTo>
                <a:cubicBezTo>
                  <a:pt x="614218" y="1204863"/>
                  <a:pt x="665017" y="1144827"/>
                  <a:pt x="706581" y="1084791"/>
                </a:cubicBezTo>
                <a:cubicBezTo>
                  <a:pt x="748145" y="1024755"/>
                  <a:pt x="787400" y="953172"/>
                  <a:pt x="817418" y="890827"/>
                </a:cubicBezTo>
                <a:cubicBezTo>
                  <a:pt x="847436" y="828481"/>
                  <a:pt x="861290" y="779991"/>
                  <a:pt x="886690" y="710718"/>
                </a:cubicBezTo>
                <a:cubicBezTo>
                  <a:pt x="912090" y="641445"/>
                  <a:pt x="944418" y="553700"/>
                  <a:pt x="969818" y="475191"/>
                </a:cubicBezTo>
                <a:cubicBezTo>
                  <a:pt x="995218" y="396682"/>
                  <a:pt x="1013690" y="302008"/>
                  <a:pt x="1039090" y="239663"/>
                </a:cubicBezTo>
                <a:cubicBezTo>
                  <a:pt x="1064490" y="177318"/>
                  <a:pt x="1092200" y="138063"/>
                  <a:pt x="1122218" y="101118"/>
                </a:cubicBezTo>
                <a:cubicBezTo>
                  <a:pt x="1152236" y="64173"/>
                  <a:pt x="1175327" y="34155"/>
                  <a:pt x="1219200" y="17991"/>
                </a:cubicBezTo>
                <a:cubicBezTo>
                  <a:pt x="1263073" y="1827"/>
                  <a:pt x="1327727" y="-5100"/>
                  <a:pt x="1385454" y="4136"/>
                </a:cubicBezTo>
                <a:cubicBezTo>
                  <a:pt x="1443181" y="13372"/>
                  <a:pt x="1493981" y="38773"/>
                  <a:pt x="1565563" y="73409"/>
                </a:cubicBezTo>
                <a:cubicBezTo>
                  <a:pt x="1637145" y="108045"/>
                  <a:pt x="1708727" y="142681"/>
                  <a:pt x="1814945" y="211954"/>
                </a:cubicBezTo>
                <a:cubicBezTo>
                  <a:pt x="1921163" y="281227"/>
                  <a:pt x="2071254" y="398990"/>
                  <a:pt x="2202872" y="489045"/>
                </a:cubicBezTo>
                <a:cubicBezTo>
                  <a:pt x="2334490" y="579100"/>
                  <a:pt x="2470727" y="676082"/>
                  <a:pt x="2604654" y="752282"/>
                </a:cubicBezTo>
                <a:cubicBezTo>
                  <a:pt x="2738581" y="828482"/>
                  <a:pt x="2851727" y="879282"/>
                  <a:pt x="3006436" y="946245"/>
                </a:cubicBezTo>
                <a:cubicBezTo>
                  <a:pt x="3161145" y="1013208"/>
                  <a:pt x="3380509" y="1107881"/>
                  <a:pt x="3532909" y="1154063"/>
                </a:cubicBezTo>
                <a:cubicBezTo>
                  <a:pt x="3685309" y="1200245"/>
                  <a:pt x="3920836" y="1223336"/>
                  <a:pt x="3920836" y="1223336"/>
                </a:cubicBezTo>
                <a:cubicBezTo>
                  <a:pt x="4077854" y="1253354"/>
                  <a:pt x="4297218" y="1306463"/>
                  <a:pt x="4475018" y="1334172"/>
                </a:cubicBezTo>
                <a:cubicBezTo>
                  <a:pt x="4652818" y="1361881"/>
                  <a:pt x="4820227" y="1375736"/>
                  <a:pt x="4987636" y="1389591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49069" y="472914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CH4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620355" y="6336268"/>
            <a:ext cx="689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17270" y="3052741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715000" y="3500497"/>
            <a:ext cx="3048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Effect: </a:t>
            </a:r>
            <a:r>
              <a:rPr lang="en-US" sz="3200" b="1" i="1" dirty="0"/>
              <a:t>smaller</a:t>
            </a:r>
            <a:r>
              <a:rPr lang="en-US" sz="3200" dirty="0"/>
              <a:t> (or no) increase in CH4 </a:t>
            </a:r>
            <a:r>
              <a:rPr lang="en-US" sz="3200" dirty="0" smtClean="0"/>
              <a:t>emissions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9321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15400" cy="944562"/>
          </a:xfrm>
        </p:spPr>
        <p:txBody>
          <a:bodyPr/>
          <a:lstStyle/>
          <a:p>
            <a:r>
              <a:rPr lang="en-US" sz="3600" dirty="0" smtClean="0"/>
              <a:t>Simulations – Handling of Climate and LAI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1"/>
            <a:ext cx="8229600" cy="1752599"/>
          </a:xfrm>
        </p:spPr>
        <p:txBody>
          <a:bodyPr/>
          <a:lstStyle/>
          <a:p>
            <a:r>
              <a:rPr lang="en-US" dirty="0" smtClean="0"/>
              <a:t>T, P: delta method, applied to 1980-2010</a:t>
            </a:r>
          </a:p>
          <a:p>
            <a:r>
              <a:rPr lang="en-US" dirty="0" smtClean="0"/>
              <a:t>CO2: CMIP5 ensemble mean</a:t>
            </a:r>
          </a:p>
          <a:p>
            <a:r>
              <a:rPr lang="en-US" dirty="0"/>
              <a:t>LAI: </a:t>
            </a:r>
            <a:r>
              <a:rPr lang="en-US" dirty="0" err="1"/>
              <a:t>quantile</a:t>
            </a:r>
            <a:r>
              <a:rPr lang="en-US" dirty="0"/>
              <a:t>-mapping, applied to </a:t>
            </a:r>
            <a:r>
              <a:rPr lang="en-US" dirty="0" smtClean="0"/>
              <a:t>MODIS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E2A894-EA82-48C6-B5BC-68F7A66763C7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6" name="Picture 5" descr="plot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2590800"/>
            <a:ext cx="5801409" cy="42100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876800" y="4495800"/>
            <a:ext cx="2933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CMIP5 whole-</a:t>
            </a:r>
            <a:r>
              <a:rPr lang="en-US" sz="2000" dirty="0" err="1" smtClean="0"/>
              <a:t>gridcell</a:t>
            </a:r>
            <a:r>
              <a:rPr lang="en-US" sz="2000" dirty="0" smtClean="0"/>
              <a:t> LAI vs. MODIS LAI for just wetland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4754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Simulations – Handling of Microbial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Acclimatization: </a:t>
            </a:r>
            <a:r>
              <a:rPr lang="en-US" dirty="0" err="1" smtClean="0"/>
              <a:t>Tmean</a:t>
            </a:r>
            <a:r>
              <a:rPr lang="en-US" dirty="0" smtClean="0"/>
              <a:t> = 10-year moving average soil temperature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E2A894-EA82-48C6-B5BC-68F7A66763C7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72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Methane Emissions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4394"/>
            <a:ext cx="4114800" cy="51226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Walter and </a:t>
            </a:r>
            <a:r>
              <a:rPr lang="en-US" sz="2400" dirty="0" err="1" smtClean="0"/>
              <a:t>Heimann</a:t>
            </a:r>
            <a:r>
              <a:rPr lang="en-US" sz="2400" dirty="0" smtClean="0"/>
              <a:t> (2000)</a:t>
            </a:r>
          </a:p>
          <a:p>
            <a:r>
              <a:rPr lang="en-US" sz="2400" dirty="0" smtClean="0"/>
              <a:t>CH4 flux = production – oxidation</a:t>
            </a:r>
          </a:p>
          <a:p>
            <a:r>
              <a:rPr lang="en-US" sz="2400" dirty="0" smtClean="0"/>
              <a:t>CH4 production depends on:</a:t>
            </a:r>
          </a:p>
          <a:p>
            <a:pPr lvl="1"/>
            <a:r>
              <a:rPr lang="en-US" sz="2000" dirty="0" smtClean="0"/>
              <a:t>NPP</a:t>
            </a:r>
          </a:p>
          <a:p>
            <a:pPr lvl="1"/>
            <a:r>
              <a:rPr lang="en-US" sz="2000" dirty="0" smtClean="0"/>
              <a:t>Soil Temperature (Q10)</a:t>
            </a:r>
          </a:p>
          <a:p>
            <a:pPr lvl="1"/>
            <a:r>
              <a:rPr lang="en-US" sz="2000" dirty="0" smtClean="0"/>
              <a:t>Anoxic conditions (below water table)</a:t>
            </a:r>
          </a:p>
          <a:p>
            <a:r>
              <a:rPr lang="en-US" sz="2400" dirty="0" smtClean="0"/>
              <a:t>CH4 oxidation depends on:</a:t>
            </a:r>
          </a:p>
          <a:p>
            <a:pPr lvl="1"/>
            <a:r>
              <a:rPr lang="en-US" sz="2000" dirty="0" smtClean="0"/>
              <a:t>CH4 concentration</a:t>
            </a:r>
          </a:p>
          <a:p>
            <a:pPr lvl="1"/>
            <a:r>
              <a:rPr lang="en-US" sz="2000" dirty="0" smtClean="0"/>
              <a:t>Soil Temperature (Q10)</a:t>
            </a:r>
          </a:p>
          <a:p>
            <a:pPr lvl="1"/>
            <a:r>
              <a:rPr lang="en-US" sz="2000" dirty="0" err="1" smtClean="0"/>
              <a:t>Oxic</a:t>
            </a:r>
            <a:r>
              <a:rPr lang="en-US" sz="2000" dirty="0" smtClean="0"/>
              <a:t> conditions (above water table)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54394"/>
            <a:ext cx="4343400" cy="3341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686300" y="4812109"/>
            <a:ext cx="4114800" cy="16648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prstClr val="black"/>
                </a:solidFill>
              </a:rPr>
              <a:t>3 pathways to surface:</a:t>
            </a:r>
          </a:p>
          <a:p>
            <a:pPr lvl="1"/>
            <a:r>
              <a:rPr lang="en-US" sz="2000" dirty="0" smtClean="0">
                <a:solidFill>
                  <a:prstClr val="black"/>
                </a:solidFill>
              </a:rPr>
              <a:t>Diffusion</a:t>
            </a:r>
          </a:p>
          <a:p>
            <a:pPr lvl="1"/>
            <a:r>
              <a:rPr lang="en-US" sz="2000" dirty="0" smtClean="0">
                <a:solidFill>
                  <a:prstClr val="black"/>
                </a:solidFill>
              </a:rPr>
              <a:t>Plant-aided transport</a:t>
            </a:r>
          </a:p>
          <a:p>
            <a:pPr lvl="1"/>
            <a:r>
              <a:rPr lang="en-US" sz="2000" dirty="0" smtClean="0">
                <a:solidFill>
                  <a:prstClr val="black"/>
                </a:solidFill>
              </a:rPr>
              <a:t>Ebullition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014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C63B1E8-3973-4E27-A02D-EF9BDF9F3061}" type="slidenum">
              <a:rPr lang="en-US"/>
              <a:pPr eaLnBrk="1" hangingPunct="1"/>
              <a:t>3</a:t>
            </a:fld>
            <a:endParaRPr lang="en-US" dirty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92163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tx1"/>
                </a:solidFill>
              </a:rPr>
              <a:t>Importance of Wetlands</a:t>
            </a:r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5700"/>
            <a:ext cx="9144000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3962400" y="5626100"/>
            <a:ext cx="2432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Lehner and Doll, 2004</a:t>
            </a:r>
          </a:p>
        </p:txBody>
      </p:sp>
      <p:sp>
        <p:nvSpPr>
          <p:cNvPr id="65542" name="Oval 6"/>
          <p:cNvSpPr>
            <a:spLocks noChangeArrowheads="1"/>
          </p:cNvSpPr>
          <p:nvPr/>
        </p:nvSpPr>
        <p:spPr bwMode="auto">
          <a:xfrm>
            <a:off x="0" y="2743200"/>
            <a:ext cx="8763000" cy="914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65552" name="Group 16"/>
          <p:cNvGrpSpPr>
            <a:grpSpLocks/>
          </p:cNvGrpSpPr>
          <p:nvPr/>
        </p:nvGrpSpPr>
        <p:grpSpPr bwMode="auto">
          <a:xfrm>
            <a:off x="5622926" y="2882900"/>
            <a:ext cx="2811463" cy="1744663"/>
            <a:chOff x="3542" y="1816"/>
            <a:chExt cx="1771" cy="1099"/>
          </a:xfrm>
        </p:grpSpPr>
        <p:sp>
          <p:nvSpPr>
            <p:cNvPr id="7181" name="Text Box 8"/>
            <p:cNvSpPr txBox="1">
              <a:spLocks noChangeArrowheads="1"/>
            </p:cNvSpPr>
            <p:nvPr/>
          </p:nvSpPr>
          <p:spPr bwMode="auto">
            <a:xfrm>
              <a:off x="3542" y="2508"/>
              <a:ext cx="1771" cy="407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dirty="0">
                  <a:latin typeface="Verdana" pitchFamily="34" charset="0"/>
                </a:rPr>
                <a:t>West Siberian </a:t>
              </a:r>
              <a:r>
                <a:rPr lang="en-US" dirty="0" smtClean="0">
                  <a:latin typeface="Verdana" pitchFamily="34" charset="0"/>
                </a:rPr>
                <a:t>Lowland</a:t>
              </a:r>
            </a:p>
            <a:p>
              <a:r>
                <a:rPr lang="en-US" dirty="0" smtClean="0">
                  <a:latin typeface="Verdana" pitchFamily="34" charset="0"/>
                </a:rPr>
                <a:t>(WSL)</a:t>
              </a:r>
              <a:endParaRPr lang="en-US" dirty="0">
                <a:latin typeface="Verdana" pitchFamily="34" charset="0"/>
              </a:endParaRPr>
            </a:p>
          </p:txBody>
        </p:sp>
        <p:sp>
          <p:nvSpPr>
            <p:cNvPr id="7182" name="Oval 9"/>
            <p:cNvSpPr>
              <a:spLocks noChangeArrowheads="1"/>
            </p:cNvSpPr>
            <p:nvPr/>
          </p:nvSpPr>
          <p:spPr bwMode="auto">
            <a:xfrm>
              <a:off x="3648" y="1816"/>
              <a:ext cx="528" cy="43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183" name="Line 10"/>
            <p:cNvSpPr>
              <a:spLocks noChangeShapeType="1"/>
            </p:cNvSpPr>
            <p:nvPr/>
          </p:nvSpPr>
          <p:spPr bwMode="auto">
            <a:xfrm flipH="1" flipV="1">
              <a:off x="4080" y="2200"/>
              <a:ext cx="144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7176" name="Text Box 11"/>
          <p:cNvSpPr txBox="1">
            <a:spLocks noChangeArrowheads="1"/>
          </p:cNvSpPr>
          <p:nvPr/>
        </p:nvSpPr>
        <p:spPr bwMode="auto">
          <a:xfrm>
            <a:off x="152400" y="914400"/>
            <a:ext cx="4038600" cy="915988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Wetlands:</a:t>
            </a:r>
          </a:p>
          <a:p>
            <a:pPr eaLnBrk="1" hangingPunct="1">
              <a:buFontTx/>
              <a:buChar char="•"/>
            </a:pPr>
            <a:r>
              <a:rPr lang="en-US" dirty="0"/>
              <a:t>Largest natural global source of CH</a:t>
            </a:r>
            <a:r>
              <a:rPr lang="en-US" baseline="-25000" dirty="0"/>
              <a:t>4</a:t>
            </a:r>
            <a:endParaRPr lang="en-US" dirty="0"/>
          </a:p>
          <a:p>
            <a:pPr eaLnBrk="1" hangingPunct="1">
              <a:buFontTx/>
              <a:buChar char="•"/>
            </a:pPr>
            <a:r>
              <a:rPr lang="en-US" dirty="0"/>
              <a:t>Large C sink</a:t>
            </a:r>
          </a:p>
        </p:txBody>
      </p:sp>
      <p:sp>
        <p:nvSpPr>
          <p:cNvPr id="65548" name="Text Box 12"/>
          <p:cNvSpPr txBox="1">
            <a:spLocks noChangeArrowheads="1"/>
          </p:cNvSpPr>
          <p:nvPr/>
        </p:nvSpPr>
        <p:spPr bwMode="auto">
          <a:xfrm>
            <a:off x="5638800" y="2057400"/>
            <a:ext cx="3048000" cy="6413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High latitudes experiencing pronounced climate change</a:t>
            </a:r>
          </a:p>
        </p:txBody>
      </p:sp>
      <p:sp>
        <p:nvSpPr>
          <p:cNvPr id="65549" name="Text Box 13"/>
          <p:cNvSpPr txBox="1">
            <a:spLocks noChangeArrowheads="1"/>
          </p:cNvSpPr>
          <p:nvPr/>
        </p:nvSpPr>
        <p:spPr bwMode="auto">
          <a:xfrm>
            <a:off x="5105400" y="1066800"/>
            <a:ext cx="3505200" cy="6413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Wetland carbon emissions are sensitive to climate</a:t>
            </a:r>
          </a:p>
        </p:txBody>
      </p:sp>
      <p:sp>
        <p:nvSpPr>
          <p:cNvPr id="65550" name="Text Box 14"/>
          <p:cNvSpPr txBox="1">
            <a:spLocks noChangeArrowheads="1"/>
          </p:cNvSpPr>
          <p:nvPr/>
        </p:nvSpPr>
        <p:spPr bwMode="auto">
          <a:xfrm>
            <a:off x="152400" y="2286000"/>
            <a:ext cx="4724400" cy="36671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50% of world’s wetlands are at high latitudes</a:t>
            </a:r>
          </a:p>
        </p:txBody>
      </p:sp>
      <p:sp>
        <p:nvSpPr>
          <p:cNvPr id="7180" name="Text Box 15"/>
          <p:cNvSpPr txBox="1">
            <a:spLocks noChangeArrowheads="1"/>
          </p:cNvSpPr>
          <p:nvPr/>
        </p:nvSpPr>
        <p:spPr bwMode="auto">
          <a:xfrm>
            <a:off x="1524000" y="6338888"/>
            <a:ext cx="5105400" cy="36671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Potential positive feedback to warming climate</a:t>
            </a:r>
          </a:p>
        </p:txBody>
      </p:sp>
    </p:spTree>
    <p:extLst>
      <p:ext uri="{BB962C8B-B14F-4D97-AF65-F5344CB8AC3E}">
        <p14:creationId xmlns:p14="http://schemas.microsoft.com/office/powerpoint/2010/main" val="385537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2" grpId="0" animBg="1"/>
      <p:bldP spid="65548" grpId="0" animBg="1"/>
      <p:bldP spid="65549" grpId="0" animBg="1"/>
      <p:bldP spid="655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5AA35A0-A007-4B73-9DC7-6852A06CC7A7}" type="slidenum">
              <a:rPr lang="en-US"/>
              <a:pPr eaLnBrk="1" hangingPunct="1"/>
              <a:t>4</a:t>
            </a:fld>
            <a:endParaRPr lang="en-US" dirty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4114800" cy="868363"/>
          </a:xfrm>
        </p:spPr>
        <p:txBody>
          <a:bodyPr/>
          <a:lstStyle/>
          <a:p>
            <a:pPr algn="l" eaLnBrk="1" hangingPunct="1"/>
            <a:r>
              <a:rPr lang="en-US" dirty="0" smtClean="0">
                <a:solidFill>
                  <a:schemeClr val="bg1"/>
                </a:solidFill>
              </a:rPr>
              <a:t>Carbon Cycling</a:t>
            </a: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381000" y="4495800"/>
            <a:ext cx="8534400" cy="1447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381000" y="3352800"/>
            <a:ext cx="8534400" cy="11430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8198" name="Rectangle 5"/>
          <p:cNvSpPr>
            <a:spLocks noChangeArrowheads="1"/>
          </p:cNvSpPr>
          <p:nvPr/>
        </p:nvSpPr>
        <p:spPr bwMode="auto">
          <a:xfrm>
            <a:off x="381000" y="2971800"/>
            <a:ext cx="8534400" cy="381000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8199" name="Text Box 6"/>
          <p:cNvSpPr txBox="1">
            <a:spLocks noChangeArrowheads="1"/>
          </p:cNvSpPr>
          <p:nvPr/>
        </p:nvSpPr>
        <p:spPr bwMode="auto">
          <a:xfrm>
            <a:off x="381000" y="4165600"/>
            <a:ext cx="1566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dirty="0"/>
              <a:t>Water Table</a:t>
            </a:r>
          </a:p>
        </p:txBody>
      </p:sp>
      <p:sp>
        <p:nvSpPr>
          <p:cNvPr id="8200" name="AutoShape 7"/>
          <p:cNvSpPr>
            <a:spLocks noChangeArrowheads="1"/>
          </p:cNvSpPr>
          <p:nvPr/>
        </p:nvSpPr>
        <p:spPr bwMode="auto">
          <a:xfrm rot="10800000">
            <a:off x="1905000" y="4343400"/>
            <a:ext cx="2286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201" name="Text Box 8"/>
          <p:cNvSpPr txBox="1">
            <a:spLocks noChangeArrowheads="1"/>
          </p:cNvSpPr>
          <p:nvPr/>
        </p:nvSpPr>
        <p:spPr bwMode="auto">
          <a:xfrm>
            <a:off x="381000" y="2946400"/>
            <a:ext cx="1893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dirty="0"/>
              <a:t>Living Biomass</a:t>
            </a:r>
          </a:p>
        </p:txBody>
      </p:sp>
      <p:sp>
        <p:nvSpPr>
          <p:cNvPr id="8202" name="Text Box 9"/>
          <p:cNvSpPr txBox="1">
            <a:spLocks noChangeArrowheads="1"/>
          </p:cNvSpPr>
          <p:nvPr/>
        </p:nvSpPr>
        <p:spPr bwMode="auto">
          <a:xfrm>
            <a:off x="381000" y="3327400"/>
            <a:ext cx="71205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dirty="0" smtClean="0"/>
              <a:t>Peat</a:t>
            </a:r>
            <a:endParaRPr lang="en-US" sz="2000" dirty="0"/>
          </a:p>
        </p:txBody>
      </p:sp>
      <p:sp>
        <p:nvSpPr>
          <p:cNvPr id="8204" name="Text Box 11"/>
          <p:cNvSpPr txBox="1">
            <a:spLocks noChangeArrowheads="1"/>
          </p:cNvSpPr>
          <p:nvPr/>
        </p:nvSpPr>
        <p:spPr bwMode="auto">
          <a:xfrm>
            <a:off x="6858000" y="3708400"/>
            <a:ext cx="13922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dirty="0"/>
              <a:t>Aerobic R</a:t>
            </a:r>
            <a:r>
              <a:rPr lang="en-US" sz="2000" baseline="-25000" dirty="0"/>
              <a:t>h</a:t>
            </a:r>
          </a:p>
        </p:txBody>
      </p:sp>
      <p:sp>
        <p:nvSpPr>
          <p:cNvPr id="8205" name="Text Box 12"/>
          <p:cNvSpPr txBox="1">
            <a:spLocks noChangeArrowheads="1"/>
          </p:cNvSpPr>
          <p:nvPr/>
        </p:nvSpPr>
        <p:spPr bwMode="auto">
          <a:xfrm>
            <a:off x="6934200" y="1219200"/>
            <a:ext cx="754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chemeClr val="bg1"/>
                </a:solidFill>
              </a:rPr>
              <a:t>CO</a:t>
            </a:r>
            <a:r>
              <a:rPr lang="en-US" sz="2400" baseline="-25000" dirty="0">
                <a:solidFill>
                  <a:schemeClr val="bg1"/>
                </a:solidFill>
              </a:rPr>
              <a:t>2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206" name="Text Box 13"/>
          <p:cNvSpPr txBox="1">
            <a:spLocks noChangeArrowheads="1"/>
          </p:cNvSpPr>
          <p:nvPr/>
        </p:nvSpPr>
        <p:spPr bwMode="auto">
          <a:xfrm>
            <a:off x="6772274" y="4927600"/>
            <a:ext cx="229552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dirty="0"/>
              <a:t>Anaerobic </a:t>
            </a:r>
            <a:r>
              <a:rPr lang="en-US" sz="2000" dirty="0" smtClean="0"/>
              <a:t>R</a:t>
            </a:r>
            <a:r>
              <a:rPr lang="en-US" sz="2000" baseline="-25000" dirty="0" smtClean="0"/>
              <a:t>h</a:t>
            </a:r>
            <a:r>
              <a:rPr lang="en-US" sz="2000" dirty="0" smtClean="0"/>
              <a:t> (methanogenesis)</a:t>
            </a:r>
            <a:endParaRPr lang="en-US" sz="2000" dirty="0"/>
          </a:p>
        </p:txBody>
      </p:sp>
      <p:sp>
        <p:nvSpPr>
          <p:cNvPr id="8207" name="Text Box 14"/>
          <p:cNvSpPr txBox="1">
            <a:spLocks noChangeArrowheads="1"/>
          </p:cNvSpPr>
          <p:nvPr/>
        </p:nvSpPr>
        <p:spPr bwMode="auto">
          <a:xfrm>
            <a:off x="8305800" y="1222375"/>
            <a:ext cx="738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chemeClr val="bg1"/>
                </a:solidFill>
              </a:rPr>
              <a:t>CH</a:t>
            </a:r>
            <a:r>
              <a:rPr lang="en-US" sz="2400" baseline="-25000" dirty="0">
                <a:solidFill>
                  <a:schemeClr val="bg1"/>
                </a:solidFill>
              </a:rPr>
              <a:t>4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208" name="Tree"/>
          <p:cNvSpPr>
            <a:spLocks noEditPoints="1" noChangeArrowheads="1"/>
          </p:cNvSpPr>
          <p:nvPr/>
        </p:nvSpPr>
        <p:spPr bwMode="auto">
          <a:xfrm>
            <a:off x="5257800" y="1981200"/>
            <a:ext cx="1362075" cy="1362075"/>
          </a:xfrm>
          <a:custGeom>
            <a:avLst/>
            <a:gdLst>
              <a:gd name="T0" fmla="*/ 681038 w 21600"/>
              <a:gd name="T1" fmla="*/ 0 h 21600"/>
              <a:gd name="T2" fmla="*/ 389137 w 21600"/>
              <a:gd name="T3" fmla="*/ 397272 h 21600"/>
              <a:gd name="T4" fmla="*/ 194600 w 21600"/>
              <a:gd name="T5" fmla="*/ 794544 h 21600"/>
              <a:gd name="T6" fmla="*/ 0 w 21600"/>
              <a:gd name="T7" fmla="*/ 1191816 h 21600"/>
              <a:gd name="T8" fmla="*/ 972938 w 21600"/>
              <a:gd name="T9" fmla="*/ 397272 h 21600"/>
              <a:gd name="T10" fmla="*/ 1167475 w 21600"/>
              <a:gd name="T11" fmla="*/ 794544 h 21600"/>
              <a:gd name="T12" fmla="*/ 1362075 w 21600"/>
              <a:gd name="T13" fmla="*/ 1191816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lnTo>
                  <a:pt x="0" y="189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8209" name="AutoShape 16"/>
          <p:cNvSpPr>
            <a:spLocks noChangeArrowheads="1"/>
          </p:cNvSpPr>
          <p:nvPr/>
        </p:nvSpPr>
        <p:spPr bwMode="auto">
          <a:xfrm rot="10800000">
            <a:off x="7010400" y="1752600"/>
            <a:ext cx="485775" cy="1966913"/>
          </a:xfrm>
          <a:prstGeom prst="downArrow">
            <a:avLst>
              <a:gd name="adj1" fmla="val 50000"/>
              <a:gd name="adj2" fmla="val 10122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 dirty="0"/>
          </a:p>
        </p:txBody>
      </p:sp>
      <p:sp>
        <p:nvSpPr>
          <p:cNvPr id="8210" name="AutoShape 17"/>
          <p:cNvSpPr>
            <a:spLocks noChangeArrowheads="1"/>
          </p:cNvSpPr>
          <p:nvPr/>
        </p:nvSpPr>
        <p:spPr bwMode="auto">
          <a:xfrm rot="10800000" flipV="1">
            <a:off x="7620000" y="3200400"/>
            <a:ext cx="1143000" cy="1066800"/>
          </a:xfrm>
          <a:custGeom>
            <a:avLst/>
            <a:gdLst>
              <a:gd name="T0" fmla="*/ 791369 w 21600"/>
              <a:gd name="T1" fmla="*/ 0 h 21600"/>
              <a:gd name="T2" fmla="*/ 791369 w 21600"/>
              <a:gd name="T3" fmla="*/ 600470 h 21600"/>
              <a:gd name="T4" fmla="*/ 109749 w 21600"/>
              <a:gd name="T5" fmla="*/ 1066800 h 21600"/>
              <a:gd name="T6" fmla="*/ 1143000 w 21600"/>
              <a:gd name="T7" fmla="*/ 300235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4050 h 21600"/>
              <a:gd name="T14" fmla="*/ 19382 w 21600"/>
              <a:gd name="T15" fmla="*/ 810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4955" y="0"/>
                </a:lnTo>
                <a:lnTo>
                  <a:pt x="14955" y="4050"/>
                </a:lnTo>
                <a:lnTo>
                  <a:pt x="12427" y="4050"/>
                </a:lnTo>
                <a:cubicBezTo>
                  <a:pt x="5564" y="4050"/>
                  <a:pt x="0" y="7680"/>
                  <a:pt x="0" y="12158"/>
                </a:cubicBezTo>
                <a:lnTo>
                  <a:pt x="0" y="21600"/>
                </a:lnTo>
                <a:lnTo>
                  <a:pt x="4148" y="21600"/>
                </a:lnTo>
                <a:lnTo>
                  <a:pt x="4148" y="12158"/>
                </a:lnTo>
                <a:cubicBezTo>
                  <a:pt x="4148" y="9921"/>
                  <a:pt x="7855" y="8108"/>
                  <a:pt x="12427" y="8108"/>
                </a:cubicBezTo>
                <a:lnTo>
                  <a:pt x="14955" y="8108"/>
                </a:lnTo>
                <a:lnTo>
                  <a:pt x="14955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211" name="AutoShape 18"/>
          <p:cNvSpPr>
            <a:spLocks noChangeArrowheads="1"/>
          </p:cNvSpPr>
          <p:nvPr/>
        </p:nvSpPr>
        <p:spPr bwMode="auto">
          <a:xfrm rot="10800000">
            <a:off x="8382000" y="1752600"/>
            <a:ext cx="485775" cy="3200400"/>
          </a:xfrm>
          <a:prstGeom prst="downArrow">
            <a:avLst>
              <a:gd name="adj1" fmla="val 50000"/>
              <a:gd name="adj2" fmla="val 16470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 dirty="0"/>
          </a:p>
        </p:txBody>
      </p:sp>
      <p:sp>
        <p:nvSpPr>
          <p:cNvPr id="31763" name="AutoShape 19"/>
          <p:cNvSpPr>
            <a:spLocks noChangeArrowheads="1"/>
          </p:cNvSpPr>
          <p:nvPr/>
        </p:nvSpPr>
        <p:spPr bwMode="auto">
          <a:xfrm>
            <a:off x="2819400" y="4495800"/>
            <a:ext cx="485775" cy="976313"/>
          </a:xfrm>
          <a:prstGeom prst="upArrow">
            <a:avLst>
              <a:gd name="adj1" fmla="val 50000"/>
              <a:gd name="adj2" fmla="val 50245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767" name="Text Box 23"/>
          <p:cNvSpPr txBox="1">
            <a:spLocks noChangeArrowheads="1"/>
          </p:cNvSpPr>
          <p:nvPr/>
        </p:nvSpPr>
        <p:spPr bwMode="auto">
          <a:xfrm>
            <a:off x="3886200" y="1143000"/>
            <a:ext cx="2468563" cy="701675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dirty="0"/>
              <a:t>Temperature</a:t>
            </a:r>
          </a:p>
          <a:p>
            <a:pPr eaLnBrk="1" hangingPunct="1"/>
            <a:r>
              <a:rPr lang="en-US" sz="2000" dirty="0"/>
              <a:t>(via metabolic rates)</a:t>
            </a:r>
          </a:p>
        </p:txBody>
      </p:sp>
      <p:sp>
        <p:nvSpPr>
          <p:cNvPr id="31768" name="AutoShape 24"/>
          <p:cNvSpPr>
            <a:spLocks noChangeArrowheads="1"/>
          </p:cNvSpPr>
          <p:nvPr/>
        </p:nvSpPr>
        <p:spPr bwMode="auto">
          <a:xfrm rot="10800000">
            <a:off x="6477000" y="1219200"/>
            <a:ext cx="485775" cy="976313"/>
          </a:xfrm>
          <a:prstGeom prst="downArrow">
            <a:avLst>
              <a:gd name="adj1" fmla="val 50000"/>
              <a:gd name="adj2" fmla="val 50245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769" name="AutoShape 25"/>
          <p:cNvSpPr>
            <a:spLocks noChangeArrowheads="1"/>
          </p:cNvSpPr>
          <p:nvPr/>
        </p:nvSpPr>
        <p:spPr bwMode="auto">
          <a:xfrm rot="10800000">
            <a:off x="7848600" y="1219200"/>
            <a:ext cx="485775" cy="976313"/>
          </a:xfrm>
          <a:prstGeom prst="downArrow">
            <a:avLst>
              <a:gd name="adj1" fmla="val 50000"/>
              <a:gd name="adj2" fmla="val 50245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770" name="AutoShape 26"/>
          <p:cNvSpPr>
            <a:spLocks noChangeArrowheads="1"/>
          </p:cNvSpPr>
          <p:nvPr/>
        </p:nvSpPr>
        <p:spPr bwMode="auto">
          <a:xfrm rot="10800000">
            <a:off x="7162800" y="228600"/>
            <a:ext cx="485775" cy="976313"/>
          </a:xfrm>
          <a:prstGeom prst="upArrow">
            <a:avLst>
              <a:gd name="adj1" fmla="val 50000"/>
              <a:gd name="adj2" fmla="val 50245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771" name="AutoShape 27"/>
          <p:cNvSpPr>
            <a:spLocks noChangeArrowheads="1"/>
          </p:cNvSpPr>
          <p:nvPr/>
        </p:nvSpPr>
        <p:spPr bwMode="auto">
          <a:xfrm>
            <a:off x="8658225" y="228600"/>
            <a:ext cx="485775" cy="976313"/>
          </a:xfrm>
          <a:prstGeom prst="upArrow">
            <a:avLst>
              <a:gd name="adj1" fmla="val 50000"/>
              <a:gd name="adj2" fmla="val 50245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772" name="AutoShape 28"/>
          <p:cNvSpPr>
            <a:spLocks noChangeArrowheads="1"/>
          </p:cNvSpPr>
          <p:nvPr/>
        </p:nvSpPr>
        <p:spPr bwMode="auto">
          <a:xfrm>
            <a:off x="8229600" y="228600"/>
            <a:ext cx="485775" cy="976313"/>
          </a:xfrm>
          <a:prstGeom prst="downArrow">
            <a:avLst>
              <a:gd name="adj1" fmla="val 50000"/>
              <a:gd name="adj2" fmla="val 50245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773" name="AutoShape 29"/>
          <p:cNvSpPr>
            <a:spLocks noChangeArrowheads="1"/>
          </p:cNvSpPr>
          <p:nvPr/>
        </p:nvSpPr>
        <p:spPr bwMode="auto">
          <a:xfrm rot="10800000">
            <a:off x="6781800" y="228600"/>
            <a:ext cx="485775" cy="976313"/>
          </a:xfrm>
          <a:prstGeom prst="downArrow">
            <a:avLst>
              <a:gd name="adj1" fmla="val 50000"/>
              <a:gd name="adj2" fmla="val 50245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223" name="AutoShape 30"/>
          <p:cNvSpPr>
            <a:spLocks noChangeArrowheads="1"/>
          </p:cNvSpPr>
          <p:nvPr/>
        </p:nvSpPr>
        <p:spPr bwMode="auto">
          <a:xfrm>
            <a:off x="685800" y="1752600"/>
            <a:ext cx="1981200" cy="1204913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 dirty="0"/>
          </a:p>
        </p:txBody>
      </p:sp>
      <p:sp>
        <p:nvSpPr>
          <p:cNvPr id="8224" name="Text Box 31"/>
          <p:cNvSpPr txBox="1">
            <a:spLocks noChangeArrowheads="1"/>
          </p:cNvSpPr>
          <p:nvPr/>
        </p:nvSpPr>
        <p:spPr bwMode="auto">
          <a:xfrm>
            <a:off x="1371600" y="2209800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NPP</a:t>
            </a:r>
          </a:p>
        </p:txBody>
      </p:sp>
      <p:sp>
        <p:nvSpPr>
          <p:cNvPr id="8225" name="Text Box 32"/>
          <p:cNvSpPr txBox="1">
            <a:spLocks noChangeArrowheads="1"/>
          </p:cNvSpPr>
          <p:nvPr/>
        </p:nvSpPr>
        <p:spPr bwMode="auto">
          <a:xfrm>
            <a:off x="1295400" y="1295400"/>
            <a:ext cx="754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chemeClr val="bg1"/>
                </a:solidFill>
              </a:rPr>
              <a:t>CO</a:t>
            </a:r>
            <a:r>
              <a:rPr lang="en-US" sz="2400" baseline="-25000" dirty="0">
                <a:solidFill>
                  <a:schemeClr val="bg1"/>
                </a:solidFill>
              </a:rPr>
              <a:t>2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648200" y="4640262"/>
            <a:ext cx="1887537" cy="1158875"/>
            <a:chOff x="9601200" y="4165600"/>
            <a:chExt cx="1887537" cy="1158875"/>
          </a:xfrm>
        </p:grpSpPr>
        <p:sp>
          <p:nvSpPr>
            <p:cNvPr id="3" name="Oval 2"/>
            <p:cNvSpPr/>
            <p:nvPr/>
          </p:nvSpPr>
          <p:spPr>
            <a:xfrm>
              <a:off x="9601200" y="4165600"/>
              <a:ext cx="1887537" cy="1158875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9682392" y="4514047"/>
              <a:ext cx="17251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Soil Microbes</a:t>
              </a:r>
              <a:endParaRPr lang="en-US" sz="2000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935538" y="3374676"/>
            <a:ext cx="1887537" cy="1158875"/>
            <a:chOff x="9601200" y="4165600"/>
            <a:chExt cx="1887537" cy="1158875"/>
          </a:xfrm>
        </p:grpSpPr>
        <p:sp>
          <p:nvSpPr>
            <p:cNvPr id="38" name="Oval 37"/>
            <p:cNvSpPr/>
            <p:nvPr/>
          </p:nvSpPr>
          <p:spPr>
            <a:xfrm>
              <a:off x="9601200" y="4165600"/>
              <a:ext cx="1887537" cy="1158875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682392" y="4514047"/>
              <a:ext cx="17251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Soil Microbes</a:t>
              </a:r>
              <a:endParaRPr lang="en-US" sz="2000" dirty="0"/>
            </a:p>
          </p:txBody>
        </p:sp>
      </p:grpSp>
      <p:sp>
        <p:nvSpPr>
          <p:cNvPr id="31765" name="Text Box 21"/>
          <p:cNvSpPr txBox="1">
            <a:spLocks noChangeArrowheads="1"/>
          </p:cNvSpPr>
          <p:nvPr/>
        </p:nvSpPr>
        <p:spPr bwMode="auto">
          <a:xfrm>
            <a:off x="3352800" y="4876800"/>
            <a:ext cx="1582738" cy="39687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chemeClr val="bg1"/>
                </a:solidFill>
              </a:rPr>
              <a:t>Precipitation</a:t>
            </a:r>
          </a:p>
        </p:txBody>
      </p:sp>
      <p:sp>
        <p:nvSpPr>
          <p:cNvPr id="40" name="Text Box 11"/>
          <p:cNvSpPr txBox="1">
            <a:spLocks noChangeArrowheads="1"/>
          </p:cNvSpPr>
          <p:nvPr/>
        </p:nvSpPr>
        <p:spPr bwMode="auto">
          <a:xfrm>
            <a:off x="7391400" y="2873514"/>
            <a:ext cx="126669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dirty="0"/>
              <a:t>m</a:t>
            </a:r>
            <a:r>
              <a:rPr lang="en-US" sz="2000" dirty="0" smtClean="0"/>
              <a:t>ethano-</a:t>
            </a:r>
          </a:p>
          <a:p>
            <a:pPr eaLnBrk="1" hangingPunct="1"/>
            <a:r>
              <a:rPr lang="en-US" sz="2000" dirty="0" smtClean="0"/>
              <a:t>trophy</a:t>
            </a:r>
            <a:endParaRPr lang="en-US" sz="2000" baseline="-25000" dirty="0"/>
          </a:p>
        </p:txBody>
      </p:sp>
      <p:sp>
        <p:nvSpPr>
          <p:cNvPr id="5" name="Down Arrow 4"/>
          <p:cNvSpPr/>
          <p:nvPr/>
        </p:nvSpPr>
        <p:spPr>
          <a:xfrm>
            <a:off x="1698625" y="3303657"/>
            <a:ext cx="206375" cy="5063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Down Arrow 40"/>
          <p:cNvSpPr/>
          <p:nvPr/>
        </p:nvSpPr>
        <p:spPr>
          <a:xfrm>
            <a:off x="2274888" y="3303657"/>
            <a:ext cx="206375" cy="5063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76476" y="370840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Litter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2112099" y="3733800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Root Exudates</a:t>
            </a:r>
            <a:endParaRPr lang="en-US" dirty="0"/>
          </a:p>
        </p:txBody>
      </p:sp>
      <p:sp>
        <p:nvSpPr>
          <p:cNvPr id="31764" name="AutoShape 20"/>
          <p:cNvSpPr>
            <a:spLocks noChangeArrowheads="1"/>
          </p:cNvSpPr>
          <p:nvPr/>
        </p:nvSpPr>
        <p:spPr bwMode="auto">
          <a:xfrm>
            <a:off x="2819400" y="3505200"/>
            <a:ext cx="485775" cy="976313"/>
          </a:xfrm>
          <a:prstGeom prst="downArrow">
            <a:avLst>
              <a:gd name="adj1" fmla="val 50000"/>
              <a:gd name="adj2" fmla="val 50245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766" name="Text Box 22"/>
          <p:cNvSpPr txBox="1">
            <a:spLocks noChangeArrowheads="1"/>
          </p:cNvSpPr>
          <p:nvPr/>
        </p:nvSpPr>
        <p:spPr bwMode="auto">
          <a:xfrm>
            <a:off x="3352800" y="3581400"/>
            <a:ext cx="2074863" cy="701675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dirty="0"/>
              <a:t>Temperature</a:t>
            </a:r>
          </a:p>
          <a:p>
            <a:pPr eaLnBrk="1" hangingPunct="1"/>
            <a:r>
              <a:rPr lang="en-US" sz="2000" dirty="0"/>
              <a:t>(via evaporation)</a:t>
            </a:r>
          </a:p>
        </p:txBody>
      </p:sp>
    </p:spTree>
    <p:extLst>
      <p:ext uri="{BB962C8B-B14F-4D97-AF65-F5344CB8AC3E}">
        <p14:creationId xmlns:p14="http://schemas.microsoft.com/office/powerpoint/2010/main" val="317226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63" grpId="0" animBg="1"/>
      <p:bldP spid="31767" grpId="0" animBg="1"/>
      <p:bldP spid="31768" grpId="0" animBg="1"/>
      <p:bldP spid="31769" grpId="0" animBg="1"/>
      <p:bldP spid="31770" grpId="0" animBg="1"/>
      <p:bldP spid="31771" grpId="0" animBg="1"/>
      <p:bldP spid="31772" grpId="0" animBg="1"/>
      <p:bldP spid="31773" grpId="0" animBg="1"/>
      <p:bldP spid="31765" grpId="0" animBg="1"/>
      <p:bldP spid="31764" grpId="0" animBg="1"/>
      <p:bldP spid="3176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2A9B9F0-19DC-4169-BDDF-994171A1FAD7}" type="slidenum">
              <a:rPr lang="en-US"/>
              <a:pPr eaLnBrk="1" hangingPunct="1"/>
              <a:t>5</a:t>
            </a:fld>
            <a:endParaRPr lang="en-US" dirty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Effects of Microtopography</a:t>
            </a:r>
          </a:p>
        </p:txBody>
      </p:sp>
      <p:pic>
        <p:nvPicPr>
          <p:cNvPr id="9220" name="Picture 3" descr="lake_wetland_cfluxes_schemat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962150"/>
            <a:ext cx="8639175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723900" y="762000"/>
            <a:ext cx="741824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400" dirty="0"/>
              <a:t>Water table variations on the scale of meters</a:t>
            </a:r>
          </a:p>
          <a:p>
            <a:pPr eaLnBrk="1" hangingPunct="1">
              <a:buFontTx/>
              <a:buChar char="•"/>
            </a:pPr>
            <a:r>
              <a:rPr lang="en-US" sz="2400" dirty="0" smtClean="0"/>
              <a:t>Saturated </a:t>
            </a:r>
            <a:r>
              <a:rPr lang="en-US" sz="2400" dirty="0"/>
              <a:t>soil </a:t>
            </a:r>
            <a:r>
              <a:rPr lang="en-US" sz="2400" b="1" i="1" dirty="0"/>
              <a:t>inhibits</a:t>
            </a:r>
            <a:r>
              <a:rPr lang="en-US" sz="2400" dirty="0"/>
              <a:t> NPP and Rh; </a:t>
            </a:r>
            <a:r>
              <a:rPr lang="en-US" sz="2400" b="1" i="1" dirty="0"/>
              <a:t>promotes</a:t>
            </a:r>
            <a:r>
              <a:rPr lang="en-US" sz="2400" dirty="0"/>
              <a:t> CH4</a:t>
            </a:r>
          </a:p>
          <a:p>
            <a:pPr eaLnBrk="1" hangingPunct="1">
              <a:buFontTx/>
              <a:buChar char="•"/>
            </a:pPr>
            <a:r>
              <a:rPr lang="en-US" sz="2400" dirty="0" smtClean="0"/>
              <a:t>Areas vary seasonally</a:t>
            </a:r>
            <a:endParaRPr lang="en-US" sz="2400" dirty="0"/>
          </a:p>
        </p:txBody>
      </p:sp>
      <p:sp>
        <p:nvSpPr>
          <p:cNvPr id="9222" name="Text Box 5"/>
          <p:cNvSpPr txBox="1">
            <a:spLocks noChangeArrowheads="1"/>
          </p:cNvSpPr>
          <p:nvPr/>
        </p:nvSpPr>
        <p:spPr bwMode="auto">
          <a:xfrm>
            <a:off x="846138" y="5457825"/>
            <a:ext cx="1312862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dirty="0"/>
              <a:t>Inundated</a:t>
            </a:r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1600200" y="5991225"/>
            <a:ext cx="2271713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dirty="0"/>
              <a:t>Saturated Fraction</a:t>
            </a:r>
          </a:p>
        </p:txBody>
      </p:sp>
      <p:sp>
        <p:nvSpPr>
          <p:cNvPr id="9224" name="Text Box 7"/>
          <p:cNvSpPr txBox="1">
            <a:spLocks noChangeArrowheads="1"/>
          </p:cNvSpPr>
          <p:nvPr/>
        </p:nvSpPr>
        <p:spPr bwMode="auto">
          <a:xfrm>
            <a:off x="5791200" y="5856288"/>
            <a:ext cx="2554288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dirty="0"/>
              <a:t>Unsaturated Fraction</a:t>
            </a:r>
          </a:p>
        </p:txBody>
      </p:sp>
      <p:sp>
        <p:nvSpPr>
          <p:cNvPr id="9225" name="Line 8"/>
          <p:cNvSpPr>
            <a:spLocks noChangeShapeType="1"/>
          </p:cNvSpPr>
          <p:nvPr/>
        </p:nvSpPr>
        <p:spPr bwMode="auto">
          <a:xfrm>
            <a:off x="5257800" y="6324600"/>
            <a:ext cx="3505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lg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08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44030A5-EE17-4A91-BC07-0F6845FC1B1D}" type="slidenum">
              <a:rPr lang="en-US"/>
              <a:pPr eaLnBrk="1" hangingPunct="1"/>
              <a:t>6</a:t>
            </a:fld>
            <a:endParaRPr lang="en-US" dirty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683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dirty="0" smtClean="0"/>
              <a:t>Heterogeneity Ignored at Large Scale: 1. Moisture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457200" y="2344738"/>
            <a:ext cx="3581400" cy="304800"/>
          </a:xfrm>
          <a:prstGeom prst="rect">
            <a:avLst/>
          </a:prstGeom>
          <a:solidFill>
            <a:srgbClr val="F0E55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 rot="10800000">
            <a:off x="457200" y="1963738"/>
            <a:ext cx="3581400" cy="381000"/>
          </a:xfrm>
          <a:custGeom>
            <a:avLst/>
            <a:gdLst>
              <a:gd name="T0" fmla="*/ 3133725 w 21600"/>
              <a:gd name="T1" fmla="*/ 190500 h 21600"/>
              <a:gd name="T2" fmla="*/ 1790700 w 21600"/>
              <a:gd name="T3" fmla="*/ 381000 h 21600"/>
              <a:gd name="T4" fmla="*/ 447675 w 21600"/>
              <a:gd name="T5" fmla="*/ 190500 h 21600"/>
              <a:gd name="T6" fmla="*/ 17907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0E55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457200" y="3792538"/>
            <a:ext cx="3581400" cy="304800"/>
          </a:xfrm>
          <a:prstGeom prst="rect">
            <a:avLst/>
          </a:prstGeom>
          <a:solidFill>
            <a:srgbClr val="F0E55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 rot="10800000">
            <a:off x="457200" y="3411538"/>
            <a:ext cx="3581400" cy="381000"/>
          </a:xfrm>
          <a:custGeom>
            <a:avLst/>
            <a:gdLst>
              <a:gd name="T0" fmla="*/ 3133725 w 21600"/>
              <a:gd name="T1" fmla="*/ 190500 h 21600"/>
              <a:gd name="T2" fmla="*/ 1790700 w 21600"/>
              <a:gd name="T3" fmla="*/ 381000 h 21600"/>
              <a:gd name="T4" fmla="*/ 447675 w 21600"/>
              <a:gd name="T5" fmla="*/ 190500 h 21600"/>
              <a:gd name="T6" fmla="*/ 17907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0E55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457200" y="5392738"/>
            <a:ext cx="3581400" cy="304800"/>
          </a:xfrm>
          <a:prstGeom prst="rect">
            <a:avLst/>
          </a:prstGeom>
          <a:solidFill>
            <a:srgbClr val="F0E55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49" name="AutoShape 9"/>
          <p:cNvSpPr>
            <a:spLocks noChangeArrowheads="1"/>
          </p:cNvSpPr>
          <p:nvPr/>
        </p:nvSpPr>
        <p:spPr bwMode="auto">
          <a:xfrm rot="10800000">
            <a:off x="457200" y="5011738"/>
            <a:ext cx="3581400" cy="381000"/>
          </a:xfrm>
          <a:custGeom>
            <a:avLst/>
            <a:gdLst>
              <a:gd name="T0" fmla="*/ 3133725 w 21600"/>
              <a:gd name="T1" fmla="*/ 190500 h 21600"/>
              <a:gd name="T2" fmla="*/ 1790700 w 21600"/>
              <a:gd name="T3" fmla="*/ 381000 h 21600"/>
              <a:gd name="T4" fmla="*/ 447675 w 21600"/>
              <a:gd name="T5" fmla="*/ 190500 h 21600"/>
              <a:gd name="T6" fmla="*/ 17907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0E55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0250" name="Group 14"/>
          <p:cNvGrpSpPr>
            <a:grpSpLocks/>
          </p:cNvGrpSpPr>
          <p:nvPr/>
        </p:nvGrpSpPr>
        <p:grpSpPr bwMode="auto">
          <a:xfrm>
            <a:off x="457200" y="1963738"/>
            <a:ext cx="1371600" cy="685800"/>
            <a:chOff x="288" y="1824"/>
            <a:chExt cx="864" cy="432"/>
          </a:xfrm>
        </p:grpSpPr>
        <p:sp>
          <p:nvSpPr>
            <p:cNvPr id="10277" name="AutoShape 11"/>
            <p:cNvSpPr>
              <a:spLocks noChangeArrowheads="1"/>
            </p:cNvSpPr>
            <p:nvPr/>
          </p:nvSpPr>
          <p:spPr bwMode="auto">
            <a:xfrm flipH="1">
              <a:off x="288" y="1824"/>
              <a:ext cx="576" cy="240"/>
            </a:xfrm>
            <a:prstGeom prst="rtTriangle">
              <a:avLst/>
            </a:prstGeom>
            <a:solidFill>
              <a:srgbClr val="99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278" name="Rectangle 12"/>
            <p:cNvSpPr>
              <a:spLocks noChangeArrowheads="1"/>
            </p:cNvSpPr>
            <p:nvPr/>
          </p:nvSpPr>
          <p:spPr bwMode="auto">
            <a:xfrm>
              <a:off x="288" y="2064"/>
              <a:ext cx="576" cy="192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279" name="AutoShape 13"/>
            <p:cNvSpPr>
              <a:spLocks noChangeArrowheads="1"/>
            </p:cNvSpPr>
            <p:nvPr/>
          </p:nvSpPr>
          <p:spPr bwMode="auto">
            <a:xfrm rot="10800000" flipH="1">
              <a:off x="864" y="1824"/>
              <a:ext cx="288" cy="240"/>
            </a:xfrm>
            <a:prstGeom prst="rtTriangle">
              <a:avLst/>
            </a:prstGeom>
            <a:solidFill>
              <a:srgbClr val="99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0251" name="Group 15"/>
          <p:cNvGrpSpPr>
            <a:grpSpLocks/>
          </p:cNvGrpSpPr>
          <p:nvPr/>
        </p:nvGrpSpPr>
        <p:grpSpPr bwMode="auto">
          <a:xfrm flipH="1">
            <a:off x="2667000" y="1963738"/>
            <a:ext cx="1371600" cy="685800"/>
            <a:chOff x="288" y="1824"/>
            <a:chExt cx="864" cy="432"/>
          </a:xfrm>
        </p:grpSpPr>
        <p:sp>
          <p:nvSpPr>
            <p:cNvPr id="10274" name="AutoShape 16"/>
            <p:cNvSpPr>
              <a:spLocks noChangeArrowheads="1"/>
            </p:cNvSpPr>
            <p:nvPr/>
          </p:nvSpPr>
          <p:spPr bwMode="auto">
            <a:xfrm flipH="1">
              <a:off x="288" y="1824"/>
              <a:ext cx="576" cy="240"/>
            </a:xfrm>
            <a:prstGeom prst="rtTriangle">
              <a:avLst/>
            </a:prstGeom>
            <a:solidFill>
              <a:srgbClr val="8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275" name="Rectangle 17"/>
            <p:cNvSpPr>
              <a:spLocks noChangeArrowheads="1"/>
            </p:cNvSpPr>
            <p:nvPr/>
          </p:nvSpPr>
          <p:spPr bwMode="auto">
            <a:xfrm>
              <a:off x="288" y="2064"/>
              <a:ext cx="576" cy="192"/>
            </a:xfrm>
            <a:prstGeom prst="rect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276" name="AutoShape 18"/>
            <p:cNvSpPr>
              <a:spLocks noChangeArrowheads="1"/>
            </p:cNvSpPr>
            <p:nvPr/>
          </p:nvSpPr>
          <p:spPr bwMode="auto">
            <a:xfrm rot="10800000" flipH="1">
              <a:off x="864" y="1824"/>
              <a:ext cx="288" cy="240"/>
            </a:xfrm>
            <a:prstGeom prst="rtTriangle">
              <a:avLst/>
            </a:prstGeom>
            <a:solidFill>
              <a:srgbClr val="8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0252" name="Rectangle 19"/>
          <p:cNvSpPr>
            <a:spLocks noChangeArrowheads="1"/>
          </p:cNvSpPr>
          <p:nvPr/>
        </p:nvSpPr>
        <p:spPr bwMode="auto">
          <a:xfrm>
            <a:off x="457200" y="3944938"/>
            <a:ext cx="3581400" cy="152400"/>
          </a:xfrm>
          <a:prstGeom prst="rect">
            <a:avLst/>
          </a:prstGeom>
          <a:solidFill>
            <a:srgbClr val="8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0253" name="Group 24"/>
          <p:cNvGrpSpPr>
            <a:grpSpLocks/>
          </p:cNvGrpSpPr>
          <p:nvPr/>
        </p:nvGrpSpPr>
        <p:grpSpPr bwMode="auto">
          <a:xfrm>
            <a:off x="457200" y="5011738"/>
            <a:ext cx="1371600" cy="685800"/>
            <a:chOff x="288" y="1824"/>
            <a:chExt cx="864" cy="432"/>
          </a:xfrm>
        </p:grpSpPr>
        <p:sp>
          <p:nvSpPr>
            <p:cNvPr id="10271" name="AutoShape 25"/>
            <p:cNvSpPr>
              <a:spLocks noChangeArrowheads="1"/>
            </p:cNvSpPr>
            <p:nvPr/>
          </p:nvSpPr>
          <p:spPr bwMode="auto">
            <a:xfrm flipH="1">
              <a:off x="288" y="1824"/>
              <a:ext cx="576" cy="240"/>
            </a:xfrm>
            <a:prstGeom prst="rtTriangle">
              <a:avLst/>
            </a:prstGeom>
            <a:solidFill>
              <a:srgbClr val="8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272" name="Rectangle 26"/>
            <p:cNvSpPr>
              <a:spLocks noChangeArrowheads="1"/>
            </p:cNvSpPr>
            <p:nvPr/>
          </p:nvSpPr>
          <p:spPr bwMode="auto">
            <a:xfrm>
              <a:off x="288" y="2064"/>
              <a:ext cx="576" cy="192"/>
            </a:xfrm>
            <a:prstGeom prst="rect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273" name="AutoShape 27"/>
            <p:cNvSpPr>
              <a:spLocks noChangeArrowheads="1"/>
            </p:cNvSpPr>
            <p:nvPr/>
          </p:nvSpPr>
          <p:spPr bwMode="auto">
            <a:xfrm rot="10800000" flipH="1">
              <a:off x="864" y="1824"/>
              <a:ext cx="288" cy="240"/>
            </a:xfrm>
            <a:prstGeom prst="rtTriangle">
              <a:avLst/>
            </a:prstGeom>
            <a:solidFill>
              <a:srgbClr val="8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0254" name="Line 28"/>
          <p:cNvSpPr>
            <a:spLocks noChangeShapeType="1"/>
          </p:cNvSpPr>
          <p:nvPr/>
        </p:nvSpPr>
        <p:spPr bwMode="auto">
          <a:xfrm>
            <a:off x="1600200" y="5240338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255" name="Line 29"/>
          <p:cNvSpPr>
            <a:spLocks noChangeShapeType="1"/>
          </p:cNvSpPr>
          <p:nvPr/>
        </p:nvSpPr>
        <p:spPr bwMode="auto">
          <a:xfrm flipH="1">
            <a:off x="1219200" y="5240338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256" name="Line 30"/>
          <p:cNvSpPr>
            <a:spLocks noChangeShapeType="1"/>
          </p:cNvSpPr>
          <p:nvPr/>
        </p:nvSpPr>
        <p:spPr bwMode="auto">
          <a:xfrm flipV="1">
            <a:off x="2286000" y="3640138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257" name="Line 31"/>
          <p:cNvSpPr>
            <a:spLocks noChangeShapeType="1"/>
          </p:cNvSpPr>
          <p:nvPr/>
        </p:nvSpPr>
        <p:spPr bwMode="auto">
          <a:xfrm>
            <a:off x="2286000" y="4021138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258" name="AutoShape 32"/>
          <p:cNvSpPr>
            <a:spLocks noChangeArrowheads="1"/>
          </p:cNvSpPr>
          <p:nvPr/>
        </p:nvSpPr>
        <p:spPr bwMode="auto">
          <a:xfrm>
            <a:off x="962025" y="1582738"/>
            <a:ext cx="485775" cy="533400"/>
          </a:xfrm>
          <a:prstGeom prst="upArrow">
            <a:avLst>
              <a:gd name="adj1" fmla="val 50000"/>
              <a:gd name="adj2" fmla="val 2745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59" name="AutoShape 33"/>
          <p:cNvSpPr>
            <a:spLocks noChangeArrowheads="1"/>
          </p:cNvSpPr>
          <p:nvPr/>
        </p:nvSpPr>
        <p:spPr bwMode="auto">
          <a:xfrm>
            <a:off x="2105025" y="1811338"/>
            <a:ext cx="257175" cy="304800"/>
          </a:xfrm>
          <a:prstGeom prst="upArrow">
            <a:avLst>
              <a:gd name="adj1" fmla="val 50000"/>
              <a:gd name="adj2" fmla="val 2963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60" name="AutoShape 34"/>
          <p:cNvSpPr>
            <a:spLocks noChangeArrowheads="1"/>
          </p:cNvSpPr>
          <p:nvPr/>
        </p:nvSpPr>
        <p:spPr bwMode="auto">
          <a:xfrm>
            <a:off x="2743200" y="1295400"/>
            <a:ext cx="838200" cy="820738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61" name="Text Box 35"/>
          <p:cNvSpPr txBox="1">
            <a:spLocks noChangeArrowheads="1"/>
          </p:cNvSpPr>
          <p:nvPr/>
        </p:nvSpPr>
        <p:spPr bwMode="auto">
          <a:xfrm>
            <a:off x="4267200" y="1066800"/>
            <a:ext cx="45116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 dirty="0"/>
              <a:t>Color-By-Numbers:</a:t>
            </a:r>
            <a:r>
              <a:rPr lang="en-US" dirty="0"/>
              <a:t> constant emissions assigned to various land cover types (e.g., Fung et al., 1991).</a:t>
            </a:r>
          </a:p>
        </p:txBody>
      </p:sp>
      <p:sp>
        <p:nvSpPr>
          <p:cNvPr id="10262" name="Text Box 36"/>
          <p:cNvSpPr txBox="1">
            <a:spLocks noChangeArrowheads="1"/>
          </p:cNvSpPr>
          <p:nvPr/>
        </p:nvSpPr>
        <p:spPr bwMode="auto">
          <a:xfrm>
            <a:off x="4267200" y="2286000"/>
            <a:ext cx="4511675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 dirty="0"/>
              <a:t>Uniform Water Table:</a:t>
            </a:r>
            <a:r>
              <a:rPr lang="en-US" dirty="0"/>
              <a:t> Entire grid cell has the same water table depth (e.g., Zhuang et al., 2004; most other land surface models).</a:t>
            </a:r>
          </a:p>
          <a:p>
            <a:pPr eaLnBrk="1" hangingPunct="1">
              <a:buFontTx/>
              <a:buChar char="•"/>
            </a:pPr>
            <a:r>
              <a:rPr lang="en-US" dirty="0"/>
              <a:t>Does not require information about </a:t>
            </a:r>
            <a:r>
              <a:rPr lang="en-US" dirty="0" smtClean="0"/>
              <a:t>microtopography</a:t>
            </a:r>
            <a:endParaRPr lang="en-US" dirty="0"/>
          </a:p>
          <a:p>
            <a:pPr eaLnBrk="1" hangingPunct="1">
              <a:buFontTx/>
              <a:buChar char="•"/>
            </a:pPr>
            <a:r>
              <a:rPr lang="en-US" dirty="0" smtClean="0"/>
              <a:t>Cannot be compared to remote sensing</a:t>
            </a:r>
            <a:endParaRPr lang="en-US" dirty="0"/>
          </a:p>
        </p:txBody>
      </p:sp>
      <p:sp>
        <p:nvSpPr>
          <p:cNvPr id="10263" name="Text Box 37"/>
          <p:cNvSpPr txBox="1">
            <a:spLocks noChangeArrowheads="1"/>
          </p:cNvSpPr>
          <p:nvPr/>
        </p:nvSpPr>
        <p:spPr bwMode="auto">
          <a:xfrm>
            <a:off x="4267200" y="4478338"/>
            <a:ext cx="4511675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 dirty="0"/>
              <a:t>Wet-Dry:</a:t>
            </a:r>
            <a:r>
              <a:rPr lang="en-US" dirty="0"/>
              <a:t> CH4 only emitted by inundated or saturated fraction (e.g., Ringeval et al., 2010).</a:t>
            </a:r>
          </a:p>
          <a:p>
            <a:pPr eaLnBrk="1" hangingPunct="1">
              <a:buFontTx/>
              <a:buChar char="•"/>
            </a:pPr>
            <a:r>
              <a:rPr lang="en-US" dirty="0"/>
              <a:t>Can be calibrated to match remote sensing</a:t>
            </a:r>
          </a:p>
          <a:p>
            <a:pPr eaLnBrk="1" hangingPunct="1">
              <a:buFontTx/>
              <a:buChar char="•"/>
            </a:pPr>
            <a:r>
              <a:rPr lang="en-US" dirty="0"/>
              <a:t>Ignores CH4 from unsaturated fraction</a:t>
            </a:r>
          </a:p>
        </p:txBody>
      </p:sp>
      <p:sp>
        <p:nvSpPr>
          <p:cNvPr id="10264" name="AutoShape 38"/>
          <p:cNvSpPr>
            <a:spLocks noChangeArrowheads="1"/>
          </p:cNvSpPr>
          <p:nvPr/>
        </p:nvSpPr>
        <p:spPr bwMode="auto">
          <a:xfrm>
            <a:off x="2057400" y="3030538"/>
            <a:ext cx="485775" cy="533400"/>
          </a:xfrm>
          <a:prstGeom prst="upArrow">
            <a:avLst>
              <a:gd name="adj1" fmla="val 50000"/>
              <a:gd name="adj2" fmla="val 2745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65" name="AutoShape 39"/>
          <p:cNvSpPr>
            <a:spLocks noChangeArrowheads="1"/>
          </p:cNvSpPr>
          <p:nvPr/>
        </p:nvSpPr>
        <p:spPr bwMode="auto">
          <a:xfrm>
            <a:off x="1190625" y="4554538"/>
            <a:ext cx="485775" cy="533400"/>
          </a:xfrm>
          <a:prstGeom prst="upArrow">
            <a:avLst>
              <a:gd name="adj1" fmla="val 50000"/>
              <a:gd name="adj2" fmla="val 2745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66" name="Text Box 41"/>
          <p:cNvSpPr txBox="1">
            <a:spLocks noChangeArrowheads="1"/>
          </p:cNvSpPr>
          <p:nvPr/>
        </p:nvSpPr>
        <p:spPr bwMode="auto">
          <a:xfrm>
            <a:off x="441325" y="1385888"/>
            <a:ext cx="641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CH4</a:t>
            </a:r>
          </a:p>
        </p:txBody>
      </p:sp>
      <p:sp>
        <p:nvSpPr>
          <p:cNvPr id="10267" name="Text Box 42"/>
          <p:cNvSpPr txBox="1">
            <a:spLocks noChangeArrowheads="1"/>
          </p:cNvSpPr>
          <p:nvPr/>
        </p:nvSpPr>
        <p:spPr bwMode="auto">
          <a:xfrm>
            <a:off x="1568450" y="2833688"/>
            <a:ext cx="641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CH4</a:t>
            </a:r>
          </a:p>
        </p:txBody>
      </p:sp>
      <p:sp>
        <p:nvSpPr>
          <p:cNvPr id="10268" name="Text Box 43"/>
          <p:cNvSpPr txBox="1">
            <a:spLocks noChangeArrowheads="1"/>
          </p:cNvSpPr>
          <p:nvPr/>
        </p:nvSpPr>
        <p:spPr bwMode="auto">
          <a:xfrm>
            <a:off x="654050" y="4357688"/>
            <a:ext cx="641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CH4</a:t>
            </a:r>
          </a:p>
        </p:txBody>
      </p:sp>
      <p:sp>
        <p:nvSpPr>
          <p:cNvPr id="105516" name="Text Box 44"/>
          <p:cNvSpPr txBox="1">
            <a:spLocks noChangeArrowheads="1"/>
          </p:cNvSpPr>
          <p:nvPr/>
        </p:nvSpPr>
        <p:spPr bwMode="auto">
          <a:xfrm>
            <a:off x="152400" y="5946775"/>
            <a:ext cx="4191000" cy="82232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/>
              <a:t>Do these simplifications lead to biases?</a:t>
            </a:r>
          </a:p>
        </p:txBody>
      </p:sp>
      <p:sp>
        <p:nvSpPr>
          <p:cNvPr id="105517" name="Text Box 45"/>
          <p:cNvSpPr txBox="1">
            <a:spLocks noChangeArrowheads="1"/>
          </p:cNvSpPr>
          <p:nvPr/>
        </p:nvSpPr>
        <p:spPr bwMode="auto">
          <a:xfrm>
            <a:off x="4495800" y="6324600"/>
            <a:ext cx="3983038" cy="457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/>
              <a:t>What do biases depend on?</a:t>
            </a:r>
          </a:p>
        </p:txBody>
      </p:sp>
    </p:spTree>
    <p:extLst>
      <p:ext uri="{BB962C8B-B14F-4D97-AF65-F5344CB8AC3E}">
        <p14:creationId xmlns:p14="http://schemas.microsoft.com/office/powerpoint/2010/main" val="283362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516" grpId="0" animBg="1"/>
      <p:bldP spid="1055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87EC11F-ED78-4D1E-95A2-355FD79BAADB}" type="slidenum">
              <a:rPr lang="en-US"/>
              <a:pPr eaLnBrk="1" hangingPunct="1"/>
              <a:t>7</a:t>
            </a:fld>
            <a:endParaRPr lang="en-US" dirty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0838"/>
            <a:ext cx="8229600" cy="7159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Modeling Framework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93837"/>
            <a:ext cx="4800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VIC hydrology model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Large, “flat” grid cells (e.g. 100x100 km)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On hourly time step, simulate: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 smtClean="0"/>
              <a:t>Soil T profile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 smtClean="0"/>
              <a:t>Water table depth Z</a:t>
            </a:r>
            <a:r>
              <a:rPr lang="en-US" sz="2000" baseline="-25000" dirty="0" smtClean="0"/>
              <a:t>WT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 smtClean="0"/>
              <a:t>NPP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 smtClean="0"/>
              <a:t>Soil Respiration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 smtClean="0"/>
              <a:t>Other hydrologic variables…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Link to CH4 emissions model (Walter &amp; Heimann 2000)</a:t>
            </a:r>
          </a:p>
        </p:txBody>
      </p:sp>
      <p:pic>
        <p:nvPicPr>
          <p:cNvPr id="16389" name="Picture 4" descr="VIC_grid_cell_schemat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8" t="5479" b="4109"/>
          <a:stretch>
            <a:fillRect/>
          </a:stretch>
        </p:blipFill>
        <p:spPr bwMode="auto">
          <a:xfrm>
            <a:off x="5105400" y="1570037"/>
            <a:ext cx="3735388" cy="412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6248400"/>
            <a:ext cx="8075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First attempt at water table distribution: TOPMODEL (Beven and Kirkby, 1979)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82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718BAB7-BD67-4384-8795-3C65DA3BB001}" type="slidenum">
              <a:rPr lang="en-US"/>
              <a:pPr eaLnBrk="1" hangingPunct="1"/>
              <a:t>8</a:t>
            </a:fld>
            <a:endParaRPr lang="en-US" dirty="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68363"/>
          </a:xfrm>
        </p:spPr>
        <p:txBody>
          <a:bodyPr/>
          <a:lstStyle/>
          <a:p>
            <a:pPr eaLnBrk="1" hangingPunct="1"/>
            <a:r>
              <a:rPr lang="en-US" dirty="0" smtClean="0"/>
              <a:t>New Model Formulation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008063"/>
            <a:ext cx="6781800" cy="584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30480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Use VIC dynamic lake/wetland model (Bowling and Lettenmaier, 2010)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Topo. information from 1-km DEM </a:t>
            </a:r>
            <a:r>
              <a:rPr lang="en-US" sz="2400" b="1" i="1" dirty="0" smtClean="0"/>
              <a:t>NOT</a:t>
            </a:r>
            <a:r>
              <a:rPr lang="en-US" sz="2400" dirty="0" smtClean="0"/>
              <a:t> a good predictor of water table depth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Added water table distribution due to </a:t>
            </a:r>
            <a:r>
              <a:rPr lang="en-US" sz="2400" b="1" i="1" dirty="0" smtClean="0"/>
              <a:t>microtopography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Not considering lake C cycle</a:t>
            </a:r>
          </a:p>
        </p:txBody>
      </p:sp>
    </p:spTree>
    <p:extLst>
      <p:ext uri="{BB962C8B-B14F-4D97-AF65-F5344CB8AC3E}">
        <p14:creationId xmlns:p14="http://schemas.microsoft.com/office/powerpoint/2010/main" val="255902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478F376-A77E-4C2A-B6E0-82AC43FB793B}" type="slidenum">
              <a:rPr lang="en-US"/>
              <a:pPr eaLnBrk="1" hangingPunct="1"/>
              <a:t>9</a:t>
            </a:fld>
            <a:endParaRPr lang="en-US" dirty="0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Response to Future Climate Change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Questions:</a:t>
            </a:r>
          </a:p>
          <a:p>
            <a:pPr eaLnBrk="1" hangingPunct="1"/>
            <a:r>
              <a:rPr lang="en-US" dirty="0" smtClean="0"/>
              <a:t>How will WSL wetland carbon fluxes respond to possible end-of-century climate?</a:t>
            </a:r>
          </a:p>
          <a:p>
            <a:pPr eaLnBrk="1" hangingPunct="1"/>
            <a:r>
              <a:rPr lang="en-US" dirty="0" smtClean="0"/>
              <a:t>Which mechanisms will dominate the response?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1979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877</TotalTime>
  <Words>1421</Words>
  <Application>Microsoft Office PowerPoint</Application>
  <PresentationFormat>On-screen Show (4:3)</PresentationFormat>
  <Paragraphs>318</Paragraphs>
  <Slides>28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Office Theme</vt:lpstr>
      <vt:lpstr>1_Office Theme</vt:lpstr>
      <vt:lpstr>2_Office Theme</vt:lpstr>
      <vt:lpstr>Bitmap Image</vt:lpstr>
      <vt:lpstr>Terrestrial Water and Carbon Cycle Changes over Northern Eurasia:  Past and future</vt:lpstr>
      <vt:lpstr>Global Carbon Cycle ↔ Global Climate</vt:lpstr>
      <vt:lpstr>Importance of Wetlands</vt:lpstr>
      <vt:lpstr>Carbon Cycling</vt:lpstr>
      <vt:lpstr>Effects of Microtopography</vt:lpstr>
      <vt:lpstr>Heterogeneity Ignored at Large Scale: 1. Moisture</vt:lpstr>
      <vt:lpstr>Modeling Framework</vt:lpstr>
      <vt:lpstr>New Model Formulation</vt:lpstr>
      <vt:lpstr>Response to Future Climate Change</vt:lpstr>
      <vt:lpstr>CMIP5 Model Projections, WSL</vt:lpstr>
      <vt:lpstr>Current and Future Climate Controls on Pan-Arctic Methane Emissions</vt:lpstr>
      <vt:lpstr>Dominant Drivers</vt:lpstr>
      <vt:lpstr>Future Emissions</vt:lpstr>
      <vt:lpstr>Future Roles of Drivers</vt:lpstr>
      <vt:lpstr>CH4 Emissions depend strongly on vegetation</vt:lpstr>
      <vt:lpstr>Wetland vegetation controlled by climate</vt:lpstr>
      <vt:lpstr>Northward Veg. Shift</vt:lpstr>
      <vt:lpstr>Simulations</vt:lpstr>
      <vt:lpstr>Effects of Warming, Drying, LAI</vt:lpstr>
      <vt:lpstr>Some thoughts on post-NEESPI directions</vt:lpstr>
      <vt:lpstr>Future directions (cont.)</vt:lpstr>
      <vt:lpstr>Future directions (cont.)</vt:lpstr>
      <vt:lpstr>PowerPoint Presentation</vt:lpstr>
      <vt:lpstr>Other Veg Changes</vt:lpstr>
      <vt:lpstr>Microbial Responses</vt:lpstr>
      <vt:lpstr>Simulations – Handling of Climate and LAI</vt:lpstr>
      <vt:lpstr>Simulations – Handling of Microbial Response</vt:lpstr>
      <vt:lpstr>Methane Emissions Model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Carbon Cycle ↔ Global Climate</dc:title>
  <dc:creator>Owner</dc:creator>
  <cp:lastModifiedBy>Dennis Lettenmaier</cp:lastModifiedBy>
  <cp:revision>38</cp:revision>
  <dcterms:created xsi:type="dcterms:W3CDTF">2015-04-06T17:01:46Z</dcterms:created>
  <dcterms:modified xsi:type="dcterms:W3CDTF">2015-04-10T09:15:30Z</dcterms:modified>
</cp:coreProperties>
</file>