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theme/theme11.xml" ContentType="application/vnd.openxmlformats-officedocument.theme+xml"/>
  <Override PartName="/ppt/slideLayouts/slideLayout15.xml" ContentType="application/vnd.openxmlformats-officedocument.presentationml.slideLayout+xml"/>
  <Override PartName="/ppt/theme/theme12.xml" ContentType="application/vnd.openxmlformats-officedocument.theme+xml"/>
  <Override PartName="/ppt/slideLayouts/slideLayout16.xml" ContentType="application/vnd.openxmlformats-officedocument.presentationml.slideLayout+xml"/>
  <Override PartName="/ppt/theme/theme13.xml" ContentType="application/vnd.openxmlformats-officedocument.theme+xml"/>
  <Override PartName="/ppt/slideLayouts/slideLayout17.xml" ContentType="application/vnd.openxmlformats-officedocument.presentationml.slideLayout+xml"/>
  <Override PartName="/ppt/theme/theme14.xml" ContentType="application/vnd.openxmlformats-officedocument.theme+xml"/>
  <Override PartName="/ppt/slideLayouts/slideLayout18.xml" ContentType="application/vnd.openxmlformats-officedocument.presentationml.slideLayout+xml"/>
  <Override PartName="/ppt/theme/theme15.xml" ContentType="application/vnd.openxmlformats-officedocument.theme+xml"/>
  <Override PartName="/ppt/slideLayouts/slideLayout19.xml" ContentType="application/vnd.openxmlformats-officedocument.presentationml.slideLayout+xml"/>
  <Override PartName="/ppt/theme/theme16.xml" ContentType="application/vnd.openxmlformats-officedocument.theme+xml"/>
  <Override PartName="/ppt/slideLayouts/slideLayout20.xml" ContentType="application/vnd.openxmlformats-officedocument.presentationml.slideLayout+xml"/>
  <Override PartName="/ppt/theme/theme17.xml" ContentType="application/vnd.openxmlformats-officedocument.theme+xml"/>
  <Override PartName="/ppt/slideLayouts/slideLayout21.xml" ContentType="application/vnd.openxmlformats-officedocument.presentationml.slideLayout+xml"/>
  <Override PartName="/ppt/theme/theme18.xml" ContentType="application/vnd.openxmlformats-officedocument.theme+xml"/>
  <Override PartName="/ppt/slideLayouts/slideLayout2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746" r:id="rId3"/>
    <p:sldMasterId id="2147483748" r:id="rId4"/>
    <p:sldMasterId id="2147483750" r:id="rId5"/>
    <p:sldMasterId id="2147483752" r:id="rId6"/>
    <p:sldMasterId id="2147483754" r:id="rId7"/>
    <p:sldMasterId id="2147483756" r:id="rId8"/>
    <p:sldMasterId id="2147483758" r:id="rId9"/>
    <p:sldMasterId id="2147483759" r:id="rId10"/>
    <p:sldMasterId id="2147483762" r:id="rId11"/>
    <p:sldMasterId id="2147483764" r:id="rId12"/>
    <p:sldMasterId id="2147483766" r:id="rId13"/>
    <p:sldMasterId id="2147483768" r:id="rId14"/>
    <p:sldMasterId id="2147483770" r:id="rId15"/>
    <p:sldMasterId id="2147483772" r:id="rId16"/>
    <p:sldMasterId id="2147483774" r:id="rId17"/>
    <p:sldMasterId id="2147483776" r:id="rId18"/>
    <p:sldMasterId id="2147483778" r:id="rId19"/>
  </p:sldMasterIdLst>
  <p:notesMasterIdLst>
    <p:notesMasterId r:id="rId40"/>
  </p:notesMasterIdLst>
  <p:sldIdLst>
    <p:sldId id="256" r:id="rId20"/>
    <p:sldId id="257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74" r:id="rId29"/>
    <p:sldId id="287" r:id="rId30"/>
    <p:sldId id="288" r:id="rId31"/>
    <p:sldId id="258" r:id="rId32"/>
    <p:sldId id="259" r:id="rId33"/>
    <p:sldId id="262" r:id="rId34"/>
    <p:sldId id="263" r:id="rId35"/>
    <p:sldId id="264" r:id="rId36"/>
    <p:sldId id="269" r:id="rId37"/>
    <p:sldId id="276" r:id="rId38"/>
    <p:sldId id="277" r:id="rId39"/>
  </p:sldIdLst>
  <p:sldSz cx="9144000" cy="6858000" type="screen4x3"/>
  <p:notesSz cx="6858000" cy="9144000"/>
  <p:defaultTextStyle>
    <a:defPPr>
      <a:defRPr lang="en-US"/>
    </a:defPPr>
    <a:lvl1pPr marL="0" algn="l" defTabSz="9127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353" algn="l" defTabSz="9127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706" algn="l" defTabSz="9127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059" algn="l" defTabSz="9127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409" algn="l" defTabSz="9127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760" algn="l" defTabSz="9127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115" algn="l" defTabSz="9127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465" algn="l" defTabSz="9127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816" algn="l" defTabSz="9127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4BF"/>
    <a:srgbClr val="3284BA"/>
    <a:srgbClr val="3D77BA"/>
    <a:srgbClr val="4688D6"/>
    <a:srgbClr val="417FC4"/>
    <a:srgbClr val="448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>
    <p:restoredLeft sz="34565" autoAdjust="0"/>
    <p:restoredTop sz="86572" autoAdjust="0"/>
  </p:normalViewPr>
  <p:slideViewPr>
    <p:cSldViewPr>
      <p:cViewPr>
        <p:scale>
          <a:sx n="70" d="100"/>
          <a:sy n="70" d="100"/>
        </p:scale>
        <p:origin x="-1800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36D8A-46BC-4215-A006-E378C83759A6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9BA4A-3E8E-4243-B672-A55A72FC1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95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382" algn="l" defTabSz="912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765" algn="l" defTabSz="912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146" algn="l" defTabSz="912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525" algn="l" defTabSz="912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906" algn="l" defTabSz="912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290" algn="l" defTabSz="912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670" algn="l" defTabSz="912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050" algn="l" defTabSz="912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9BA4A-3E8E-4243-B672-A55A72FC17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1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05B9-EB09-4092-A740-5DC3D92B54A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25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066F-754F-46E8-9842-BB685AE78ED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14FE-58A6-40C4-9364-A89021EC1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4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066F-754F-46E8-9842-BB685AE78ED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14FE-58A6-40C4-9364-A89021EC1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9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066F-754F-46E8-9842-BB685AE78ED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14FE-58A6-40C4-9364-A89021EC1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76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86D0D-DE50-433F-9E3C-800E7B4BDC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BA07-2038-4C59-95F2-90CBCA415D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29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8ABB-53B2-4BC2-8062-1319AC08B7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BA07-2038-4C59-95F2-90CBCA415D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50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2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2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2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2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2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2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066F-754F-46E8-9842-BB685AE78ED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14FE-58A6-40C4-9364-A89021EC1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4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2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2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0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4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1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4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8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066F-754F-46E8-9842-BB685AE78ED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14FE-58A6-40C4-9364-A89021EC1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34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066F-754F-46E8-9842-BB685AE78ED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14FE-58A6-40C4-9364-A89021EC1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3" indent="0">
              <a:buNone/>
              <a:defRPr sz="2000" b="1"/>
            </a:lvl2pPr>
            <a:lvl3pPr marL="912706" indent="0">
              <a:buNone/>
              <a:defRPr sz="1800" b="1"/>
            </a:lvl3pPr>
            <a:lvl4pPr marL="1369059" indent="0">
              <a:buNone/>
              <a:defRPr sz="1600" b="1"/>
            </a:lvl4pPr>
            <a:lvl5pPr marL="1825409" indent="0">
              <a:buNone/>
              <a:defRPr sz="1600" b="1"/>
            </a:lvl5pPr>
            <a:lvl6pPr marL="2281760" indent="0">
              <a:buNone/>
              <a:defRPr sz="1600" b="1"/>
            </a:lvl6pPr>
            <a:lvl7pPr marL="2738115" indent="0">
              <a:buNone/>
              <a:defRPr sz="1600" b="1"/>
            </a:lvl7pPr>
            <a:lvl8pPr marL="3194465" indent="0">
              <a:buNone/>
              <a:defRPr sz="1600" b="1"/>
            </a:lvl8pPr>
            <a:lvl9pPr marL="36508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3" indent="0">
              <a:buNone/>
              <a:defRPr sz="2000" b="1"/>
            </a:lvl2pPr>
            <a:lvl3pPr marL="912706" indent="0">
              <a:buNone/>
              <a:defRPr sz="1800" b="1"/>
            </a:lvl3pPr>
            <a:lvl4pPr marL="1369059" indent="0">
              <a:buNone/>
              <a:defRPr sz="1600" b="1"/>
            </a:lvl4pPr>
            <a:lvl5pPr marL="1825409" indent="0">
              <a:buNone/>
              <a:defRPr sz="1600" b="1"/>
            </a:lvl5pPr>
            <a:lvl6pPr marL="2281760" indent="0">
              <a:buNone/>
              <a:defRPr sz="1600" b="1"/>
            </a:lvl6pPr>
            <a:lvl7pPr marL="2738115" indent="0">
              <a:buNone/>
              <a:defRPr sz="1600" b="1"/>
            </a:lvl7pPr>
            <a:lvl8pPr marL="3194465" indent="0">
              <a:buNone/>
              <a:defRPr sz="1600" b="1"/>
            </a:lvl8pPr>
            <a:lvl9pPr marL="36508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066F-754F-46E8-9842-BB685AE78ED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14FE-58A6-40C4-9364-A89021EC1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6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066F-754F-46E8-9842-BB685AE78ED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14FE-58A6-40C4-9364-A89021EC1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8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066F-754F-46E8-9842-BB685AE78ED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14FE-58A6-40C4-9364-A89021EC1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1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9" y="273068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9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53" indent="0">
              <a:buNone/>
              <a:defRPr sz="1200"/>
            </a:lvl2pPr>
            <a:lvl3pPr marL="912706" indent="0">
              <a:buNone/>
              <a:defRPr sz="1000"/>
            </a:lvl3pPr>
            <a:lvl4pPr marL="1369059" indent="0">
              <a:buNone/>
              <a:defRPr sz="900"/>
            </a:lvl4pPr>
            <a:lvl5pPr marL="1825409" indent="0">
              <a:buNone/>
              <a:defRPr sz="900"/>
            </a:lvl5pPr>
            <a:lvl6pPr marL="2281760" indent="0">
              <a:buNone/>
              <a:defRPr sz="900"/>
            </a:lvl6pPr>
            <a:lvl7pPr marL="2738115" indent="0">
              <a:buNone/>
              <a:defRPr sz="900"/>
            </a:lvl7pPr>
            <a:lvl8pPr marL="3194465" indent="0">
              <a:buNone/>
              <a:defRPr sz="900"/>
            </a:lvl8pPr>
            <a:lvl9pPr marL="36508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066F-754F-46E8-9842-BB685AE78ED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14FE-58A6-40C4-9364-A89021EC1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50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53" indent="0">
              <a:buNone/>
              <a:defRPr sz="2800"/>
            </a:lvl2pPr>
            <a:lvl3pPr marL="912706" indent="0">
              <a:buNone/>
              <a:defRPr sz="2400"/>
            </a:lvl3pPr>
            <a:lvl4pPr marL="1369059" indent="0">
              <a:buNone/>
              <a:defRPr sz="2000"/>
            </a:lvl4pPr>
            <a:lvl5pPr marL="1825409" indent="0">
              <a:buNone/>
              <a:defRPr sz="2000"/>
            </a:lvl5pPr>
            <a:lvl6pPr marL="2281760" indent="0">
              <a:buNone/>
              <a:defRPr sz="2000"/>
            </a:lvl6pPr>
            <a:lvl7pPr marL="2738115" indent="0">
              <a:buNone/>
              <a:defRPr sz="2000"/>
            </a:lvl7pPr>
            <a:lvl8pPr marL="3194465" indent="0">
              <a:buNone/>
              <a:defRPr sz="2000"/>
            </a:lvl8pPr>
            <a:lvl9pPr marL="36508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53" indent="0">
              <a:buNone/>
              <a:defRPr sz="1200"/>
            </a:lvl2pPr>
            <a:lvl3pPr marL="912706" indent="0">
              <a:buNone/>
              <a:defRPr sz="1000"/>
            </a:lvl3pPr>
            <a:lvl4pPr marL="1369059" indent="0">
              <a:buNone/>
              <a:defRPr sz="900"/>
            </a:lvl4pPr>
            <a:lvl5pPr marL="1825409" indent="0">
              <a:buNone/>
              <a:defRPr sz="900"/>
            </a:lvl5pPr>
            <a:lvl6pPr marL="2281760" indent="0">
              <a:buNone/>
              <a:defRPr sz="900"/>
            </a:lvl6pPr>
            <a:lvl7pPr marL="2738115" indent="0">
              <a:buNone/>
              <a:defRPr sz="900"/>
            </a:lvl7pPr>
            <a:lvl8pPr marL="3194465" indent="0">
              <a:buNone/>
              <a:defRPr sz="900"/>
            </a:lvl8pPr>
            <a:lvl9pPr marL="36508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066F-754F-46E8-9842-BB685AE78ED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14FE-58A6-40C4-9364-A89021EC1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1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5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6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7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8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71" tIns="45636" rIns="91271" bIns="4563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9"/>
            <a:ext cx="8229600" cy="4525963"/>
          </a:xfrm>
          <a:prstGeom prst="rect">
            <a:avLst/>
          </a:prstGeom>
        </p:spPr>
        <p:txBody>
          <a:bodyPr vert="horz" lIns="91271" tIns="45636" rIns="91271" bIns="4563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9"/>
            <a:ext cx="2133600" cy="365125"/>
          </a:xfrm>
          <a:prstGeom prst="rect">
            <a:avLst/>
          </a:prstGeom>
        </p:spPr>
        <p:txBody>
          <a:bodyPr vert="horz" lIns="91271" tIns="45636" rIns="91271" bIns="4563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F066F-754F-46E8-9842-BB685AE78ED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9"/>
            <a:ext cx="2895600" cy="365125"/>
          </a:xfrm>
          <a:prstGeom prst="rect">
            <a:avLst/>
          </a:prstGeom>
        </p:spPr>
        <p:txBody>
          <a:bodyPr vert="horz" lIns="91271" tIns="45636" rIns="91271" bIns="4563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9"/>
            <a:ext cx="2133600" cy="365125"/>
          </a:xfrm>
          <a:prstGeom prst="rect">
            <a:avLst/>
          </a:prstGeom>
        </p:spPr>
        <p:txBody>
          <a:bodyPr vert="horz" lIns="91271" tIns="45636" rIns="91271" bIns="4563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914FE-58A6-40C4-9364-A89021EC1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1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27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66" indent="-342266" algn="l" defTabSz="91270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74" indent="-285221" algn="l" defTabSz="9127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80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232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585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936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289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643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979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3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06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59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09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60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15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465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16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A4675D-5D64-43B8-932A-B09D879BD3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03BA07-2038-4C59-95F2-90CBCA415D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3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5AB729E-4F07-4229-B8B3-49B8CDF2A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7A2A6A-505B-4996-82DA-10505BD97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355" y="274411"/>
            <a:ext cx="8229290" cy="11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6" rIns="91271" bIns="456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55" y="1599787"/>
            <a:ext cx="8229290" cy="452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6" rIns="91271" bIns="456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6" rIns="91271" bIns="45636" numCol="1" anchor="t" anchorCtr="0" compatLnSpc="1">
            <a:prstTxWarp prst="textNoShape">
              <a:avLst/>
            </a:prstTxWarp>
          </a:bodyPr>
          <a:lstStyle>
            <a:lvl1pPr defTabSz="912979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988" y="6245679"/>
            <a:ext cx="2896065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6" rIns="91271" bIns="45636" numCol="1" anchor="t" anchorCtr="0" compatLnSpc="1">
            <a:prstTxWarp prst="textNoShape">
              <a:avLst/>
            </a:prstTxWarp>
          </a:bodyPr>
          <a:lstStyle>
            <a:lvl1pPr algn="ctr" defTabSz="912979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6" rIns="91271" bIns="45636" numCol="1" anchor="t" anchorCtr="0" compatLnSpc="1">
            <a:prstTxWarp prst="textNoShape">
              <a:avLst/>
            </a:prstTxWarp>
          </a:bodyPr>
          <a:lstStyle>
            <a:lvl1pPr algn="r" defTabSz="912979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643E87-218D-464B-9B4D-FAD2BB7615F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45657"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891313"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36975"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782624"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980" indent="-341980" algn="l" defTabSz="912979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214" indent="-284725" algn="l" defTabSz="912979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449" indent="-227471" algn="l" defTabSz="912979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35" indent="-227471" algn="l" defTabSz="912979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425" indent="-227471" algn="l" defTabSz="9129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99081" indent="-227471" algn="l" defTabSz="9129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4736" indent="-227471" algn="l" defTabSz="9129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0393" indent="-227471" algn="l" defTabSz="9129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6051" indent="-227471" algn="l" defTabSz="9129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657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1313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6975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2624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8281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940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19595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5248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355" y="274411"/>
            <a:ext cx="8229290" cy="11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6" rIns="91271" bIns="456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55" y="1599787"/>
            <a:ext cx="8229290" cy="452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6" rIns="91271" bIns="456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6" rIns="91271" bIns="45636" numCol="1" anchor="t" anchorCtr="0" compatLnSpc="1">
            <a:prstTxWarp prst="textNoShape">
              <a:avLst/>
            </a:prstTxWarp>
          </a:bodyPr>
          <a:lstStyle>
            <a:lvl1pPr defTabSz="912979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988" y="6245679"/>
            <a:ext cx="2896065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6" rIns="91271" bIns="45636" numCol="1" anchor="t" anchorCtr="0" compatLnSpc="1">
            <a:prstTxWarp prst="textNoShape">
              <a:avLst/>
            </a:prstTxWarp>
          </a:bodyPr>
          <a:lstStyle>
            <a:lvl1pPr algn="ctr" defTabSz="912979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6" rIns="91271" bIns="45636" numCol="1" anchor="t" anchorCtr="0" compatLnSpc="1">
            <a:prstTxWarp prst="textNoShape">
              <a:avLst/>
            </a:prstTxWarp>
          </a:bodyPr>
          <a:lstStyle>
            <a:lvl1pPr algn="r" defTabSz="912979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643E87-218D-464B-9B4D-FAD2BB7615F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45657"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891313"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36975"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782624" algn="ctr" defTabSz="9129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980" indent="-341980" algn="l" defTabSz="912979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214" indent="-284725" algn="l" defTabSz="912979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449" indent="-227471" algn="l" defTabSz="912979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35" indent="-227471" algn="l" defTabSz="912979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425" indent="-227471" algn="l" defTabSz="9129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99081" indent="-227471" algn="l" defTabSz="9129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4736" indent="-227471" algn="l" defTabSz="9129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0393" indent="-227471" algn="l" defTabSz="9129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6051" indent="-227471" algn="l" defTabSz="9129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657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1313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6975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2624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8281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940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19595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5248" algn="l" defTabSz="891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355" y="274410"/>
            <a:ext cx="8229290" cy="11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6" tIns="45639" rIns="91276" bIns="456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55" y="1599787"/>
            <a:ext cx="8229290" cy="452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6" tIns="45639" rIns="91276" bIns="45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6" tIns="45639" rIns="91276" bIns="45639" numCol="1" anchor="t" anchorCtr="0" compatLnSpc="1">
            <a:prstTxWarp prst="textNoShape">
              <a:avLst/>
            </a:prstTxWarp>
          </a:bodyPr>
          <a:lstStyle>
            <a:lvl1pPr defTabSz="913037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988" y="6245679"/>
            <a:ext cx="2896065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6" tIns="45639" rIns="91276" bIns="45639" numCol="1" anchor="t" anchorCtr="0" compatLnSpc="1">
            <a:prstTxWarp prst="textNoShape">
              <a:avLst/>
            </a:prstTxWarp>
          </a:bodyPr>
          <a:lstStyle>
            <a:lvl1pPr algn="ctr" defTabSz="913037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6" tIns="45639" rIns="91276" bIns="45639" numCol="1" anchor="t" anchorCtr="0" compatLnSpc="1">
            <a:prstTxWarp prst="textNoShape">
              <a:avLst/>
            </a:prstTxWarp>
          </a:bodyPr>
          <a:lstStyle>
            <a:lvl1pPr algn="r" defTabSz="913037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643E87-218D-464B-9B4D-FAD2BB7615F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3037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3037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defTabSz="913037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defTabSz="913037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defTabSz="913037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45686" algn="ctr" defTabSz="913037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891370" algn="ctr" defTabSz="913037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37061" algn="ctr" defTabSz="913037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782738" algn="ctr" defTabSz="913037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002" indent="-342002" algn="l" defTabSz="913037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262" indent="-284743" algn="l" defTabSz="913037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522" indent="-227485" algn="l" defTabSz="913037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37" indent="-227485" algn="l" defTabSz="913037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557" indent="-227485" algn="l" defTabSz="913037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99241" indent="-227485" algn="l" defTabSz="913037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4925" indent="-227485" algn="l" defTabSz="913037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0610" indent="-227485" algn="l" defTabSz="913037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6297" indent="-227485" algn="l" defTabSz="913037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1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686" algn="l" defTabSz="891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1370" algn="l" defTabSz="891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7061" algn="l" defTabSz="891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2738" algn="l" defTabSz="891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8424" algn="l" defTabSz="891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111" algn="l" defTabSz="891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19795" algn="l" defTabSz="891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5477" algn="l" defTabSz="891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355" y="274408"/>
            <a:ext cx="8229290" cy="11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8" tIns="45645" rIns="91288" bIns="456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55" y="1599787"/>
            <a:ext cx="8229290" cy="452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8" tIns="45645" rIns="91288" bIns="45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8" tIns="45645" rIns="91288" bIns="45645" numCol="1" anchor="t" anchorCtr="0" compatLnSpc="1">
            <a:prstTxWarp prst="textNoShape">
              <a:avLst/>
            </a:prstTxWarp>
          </a:bodyPr>
          <a:lstStyle>
            <a:lvl1pPr defTabSz="913154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988" y="6245679"/>
            <a:ext cx="2896065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8" tIns="45645" rIns="91288" bIns="45645" numCol="1" anchor="t" anchorCtr="0" compatLnSpc="1">
            <a:prstTxWarp prst="textNoShape">
              <a:avLst/>
            </a:prstTxWarp>
          </a:bodyPr>
          <a:lstStyle>
            <a:lvl1pPr algn="ctr" defTabSz="913154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8" tIns="45645" rIns="91288" bIns="45645" numCol="1" anchor="t" anchorCtr="0" compatLnSpc="1">
            <a:prstTxWarp prst="textNoShape">
              <a:avLst/>
            </a:prstTxWarp>
          </a:bodyPr>
          <a:lstStyle>
            <a:lvl1pPr algn="r" defTabSz="913154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643E87-218D-464B-9B4D-FAD2BB7615F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3154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3154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defTabSz="913154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defTabSz="913154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defTabSz="913154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45743" algn="ctr" defTabSz="913154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891484" algn="ctr" defTabSz="913154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37231" algn="ctr" defTabSz="913154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782967" algn="ctr" defTabSz="913154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045" indent="-342045" algn="l" defTabSz="913154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57" indent="-284780" algn="l" defTabSz="913154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668" indent="-227515" algn="l" defTabSz="913154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242" indent="-227515" algn="l" defTabSz="913154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819" indent="-227515" algn="l" defTabSz="913154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99561" indent="-227515" algn="l" defTabSz="913154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5302" indent="-227515" algn="l" defTabSz="913154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1044" indent="-227515" algn="l" defTabSz="913154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6788" indent="-227515" algn="l" defTabSz="913154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1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43" algn="l" defTabSz="891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1484" algn="l" defTabSz="891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7231" algn="l" defTabSz="891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2967" algn="l" defTabSz="891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8709" algn="l" defTabSz="891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453" algn="l" defTabSz="891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0194" algn="l" defTabSz="891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5934" algn="l" defTabSz="891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355" y="274405"/>
            <a:ext cx="8229290" cy="11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6" tIns="45653" rIns="91306" bIns="456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55" y="1599787"/>
            <a:ext cx="8229290" cy="452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6" tIns="45653" rIns="91306" bIns="456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6" tIns="45653" rIns="91306" bIns="45653" numCol="1" anchor="t" anchorCtr="0" compatLnSpc="1">
            <a:prstTxWarp prst="textNoShape">
              <a:avLst/>
            </a:prstTxWarp>
          </a:bodyPr>
          <a:lstStyle>
            <a:lvl1pPr defTabSz="913329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988" y="6245679"/>
            <a:ext cx="2896065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6" tIns="45653" rIns="91306" bIns="45653" numCol="1" anchor="t" anchorCtr="0" compatLnSpc="1">
            <a:prstTxWarp prst="textNoShape">
              <a:avLst/>
            </a:prstTxWarp>
          </a:bodyPr>
          <a:lstStyle>
            <a:lvl1pPr algn="ctr" defTabSz="913329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6" tIns="45653" rIns="91306" bIns="45653" numCol="1" anchor="t" anchorCtr="0" compatLnSpc="1">
            <a:prstTxWarp prst="textNoShape">
              <a:avLst/>
            </a:prstTxWarp>
          </a:bodyPr>
          <a:lstStyle>
            <a:lvl1pPr algn="r" defTabSz="913329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643E87-218D-464B-9B4D-FAD2BB7615F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332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332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defTabSz="91332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defTabSz="91332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defTabSz="91332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45828" algn="ctr" defTabSz="91332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891655" algn="ctr" defTabSz="91332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37486" algn="ctr" defTabSz="91332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783310" algn="ctr" defTabSz="91332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111" indent="-342111" algn="l" defTabSz="913329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498" indent="-284834" algn="l" defTabSz="913329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887" indent="-227559" algn="l" defTabSz="913329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549" indent="-227559" algn="l" defTabSz="913329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13" indent="-227559" algn="l" defTabSz="91332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0041" indent="-227559" algn="l" defTabSz="91332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5867" indent="-227559" algn="l" defTabSz="91332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1696" indent="-227559" algn="l" defTabSz="91332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7523" indent="-227559" algn="l" defTabSz="91332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828" algn="l" defTabSz="89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1655" algn="l" defTabSz="89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7486" algn="l" defTabSz="89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3310" algn="l" defTabSz="89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9138" algn="l" defTabSz="89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966" algn="l" defTabSz="89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0794" algn="l" defTabSz="89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619" algn="l" defTabSz="89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355" y="274401"/>
            <a:ext cx="8229290" cy="11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9" tIns="45665" rIns="91329" bIns="456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55" y="1599787"/>
            <a:ext cx="8229290" cy="452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9" tIns="45665" rIns="91329" bIns="456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9" tIns="45665" rIns="91329" bIns="45665" numCol="1" anchor="t" anchorCtr="0" compatLnSpc="1">
            <a:prstTxWarp prst="textNoShape">
              <a:avLst/>
            </a:prstTxWarp>
          </a:bodyPr>
          <a:lstStyle>
            <a:lvl1pPr defTabSz="913563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986" y="6245679"/>
            <a:ext cx="2896065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9" tIns="45665" rIns="91329" bIns="45665" numCol="1" anchor="t" anchorCtr="0" compatLnSpc="1">
            <a:prstTxWarp prst="textNoShape">
              <a:avLst/>
            </a:prstTxWarp>
          </a:bodyPr>
          <a:lstStyle>
            <a:lvl1pPr algn="ctr" defTabSz="913563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9" tIns="45665" rIns="91329" bIns="45665" numCol="1" anchor="t" anchorCtr="0" compatLnSpc="1">
            <a:prstTxWarp prst="textNoShape">
              <a:avLst/>
            </a:prstTxWarp>
          </a:bodyPr>
          <a:lstStyle>
            <a:lvl1pPr algn="r" defTabSz="913563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643E87-218D-464B-9B4D-FAD2BB7615F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356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356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defTabSz="91356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defTabSz="91356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defTabSz="91356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45941" algn="ctr" defTabSz="91356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891884" algn="ctr" defTabSz="91356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37826" algn="ctr" defTabSz="91356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783767" algn="ctr" defTabSz="913563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199" indent="-342199" algn="l" defTabSz="913563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689" indent="-284908" algn="l" defTabSz="913563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179" indent="-227617" algn="l" defTabSz="913563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957" indent="-227617" algn="l" defTabSz="913563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739" indent="-227617" algn="l" defTabSz="9135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0681" indent="-227617" algn="l" defTabSz="9135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6622" indent="-227617" algn="l" defTabSz="9135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2564" indent="-227617" algn="l" defTabSz="9135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8507" indent="-227617" algn="l" defTabSz="9135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1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941" algn="l" defTabSz="891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1884" algn="l" defTabSz="891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7826" algn="l" defTabSz="891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3767" algn="l" defTabSz="891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9708" algn="l" defTabSz="891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5652" algn="l" defTabSz="891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1593" algn="l" defTabSz="891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7533" algn="l" defTabSz="891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355" y="274396"/>
            <a:ext cx="8229290" cy="11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8" tIns="45680" rIns="91358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55" y="1599787"/>
            <a:ext cx="8229290" cy="452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8" tIns="45680" rIns="91358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8" tIns="45680" rIns="91358" bIns="45680" numCol="1" anchor="t" anchorCtr="0" compatLnSpc="1">
            <a:prstTxWarp prst="textNoShape">
              <a:avLst/>
            </a:prstTxWarp>
          </a:bodyPr>
          <a:lstStyle>
            <a:lvl1pPr defTabSz="913855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981" y="6245679"/>
            <a:ext cx="2896065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8" tIns="45680" rIns="91358" bIns="45680" numCol="1" anchor="t" anchorCtr="0" compatLnSpc="1">
            <a:prstTxWarp prst="textNoShape">
              <a:avLst/>
            </a:prstTxWarp>
          </a:bodyPr>
          <a:lstStyle>
            <a:lvl1pPr algn="ctr" defTabSz="913855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8" tIns="45680" rIns="91358" bIns="45680" numCol="1" anchor="t" anchorCtr="0" compatLnSpc="1">
            <a:prstTxWarp prst="textNoShape">
              <a:avLst/>
            </a:prstTxWarp>
          </a:bodyPr>
          <a:lstStyle>
            <a:lvl1pPr algn="r" defTabSz="913855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643E87-218D-464B-9B4D-FAD2BB7615F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385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385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defTabSz="91385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defTabSz="91385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defTabSz="91385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46085" algn="ctr" defTabSz="91385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892169" algn="ctr" defTabSz="91385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38256" algn="ctr" defTabSz="91385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784338" algn="ctr" defTabSz="91385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309" indent="-342309" algn="l" defTabSz="913855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926" indent="-284998" algn="l" defTabSz="913855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544" indent="-227689" algn="l" defTabSz="913855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470" indent="-227689" algn="l" defTabSz="913855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397" indent="-227689" algn="l" defTabSz="91385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1481" indent="-227689" algn="l" defTabSz="91385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7565" indent="-227689" algn="l" defTabSz="91385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3650" indent="-227689" algn="l" defTabSz="91385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9735" indent="-227689" algn="l" defTabSz="91385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2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6085" algn="l" defTabSz="892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2169" algn="l" defTabSz="892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256" algn="l" defTabSz="892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4338" algn="l" defTabSz="892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0422" algn="l" defTabSz="892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6507" algn="l" defTabSz="892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2592" algn="l" defTabSz="892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8676" algn="l" defTabSz="892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355" y="274390"/>
            <a:ext cx="8229290" cy="11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6" rIns="91394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55" y="1599787"/>
            <a:ext cx="8229290" cy="452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6" rIns="91394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6" rIns="91394" bIns="45696" numCol="1" anchor="t" anchorCtr="0" compatLnSpc="1">
            <a:prstTxWarp prst="textNoShape">
              <a:avLst/>
            </a:prstTxWarp>
          </a:bodyPr>
          <a:lstStyle>
            <a:lvl1pPr defTabSz="914205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975" y="6245679"/>
            <a:ext cx="2896065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6" rIns="91394" bIns="45696" numCol="1" anchor="t" anchorCtr="0" compatLnSpc="1">
            <a:prstTxWarp prst="textNoShape">
              <a:avLst/>
            </a:prstTxWarp>
          </a:bodyPr>
          <a:lstStyle>
            <a:lvl1pPr algn="ctr" defTabSz="914205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355" y="6245679"/>
            <a:ext cx="2133290" cy="4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6" rIns="91394" bIns="45696" numCol="1" anchor="t" anchorCtr="0" compatLnSpc="1">
            <a:prstTxWarp prst="textNoShape">
              <a:avLst/>
            </a:prstTxWarp>
          </a:bodyPr>
          <a:lstStyle>
            <a:lvl1pPr algn="r" defTabSz="914205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643E87-218D-464B-9B4D-FAD2BB7615F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20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20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defTabSz="91420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defTabSz="91420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defTabSz="91420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46257" algn="ctr" defTabSz="91420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892512" algn="ctr" defTabSz="91420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38771" algn="ctr" defTabSz="91420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785023" algn="ctr" defTabSz="91420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439" indent="-342439" algn="l" defTabSz="914205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210" indent="-285108" algn="l" defTabSz="914205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982" indent="-227776" algn="l" defTabSz="914205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082" indent="-227776" algn="l" defTabSz="914205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187" indent="-227776" algn="l" defTabSz="91420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2442" indent="-227776" algn="l" defTabSz="91420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8696" indent="-227776" algn="l" defTabSz="91420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4953" indent="-227776" algn="l" defTabSz="91420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41210" indent="-227776" algn="l" defTabSz="91420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2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6257" algn="l" defTabSz="892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2512" algn="l" defTabSz="892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771" algn="l" defTabSz="892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5023" algn="l" defTabSz="892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1279" algn="l" defTabSz="892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7535" algn="l" defTabSz="892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3791" algn="l" defTabSz="892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70047" algn="l" defTabSz="8925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ader_picture_onl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2" b="17800"/>
          <a:stretch/>
        </p:blipFill>
        <p:spPr>
          <a:xfrm>
            <a:off x="0" y="4940195"/>
            <a:ext cx="6781800" cy="19570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29400" y="4940194"/>
            <a:ext cx="2514600" cy="1917805"/>
          </a:xfrm>
          <a:prstGeom prst="rect">
            <a:avLst/>
          </a:prstGeom>
          <a:solidFill>
            <a:srgbClr val="3D77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725"/>
            <a:ext cx="9144000" cy="810476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en-US" sz="3200" b="1" dirty="0"/>
              <a:t>The impact of retreating glaciers on water </a:t>
            </a:r>
            <a:r>
              <a:rPr lang="en-US" sz="3200" b="1" dirty="0" smtClean="0"/>
              <a:t>supply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8200"/>
            <a:ext cx="9144000" cy="4114802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Dennis P. Lettenmaier</a:t>
            </a:r>
          </a:p>
          <a:p>
            <a:endParaRPr lang="en-US" sz="20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tabLst>
                <a:tab pos="1304925" algn="l"/>
              </a:tabLst>
            </a:pPr>
            <a:r>
              <a:rPr lang="en-US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Department of Geography</a:t>
            </a:r>
          </a:p>
          <a:p>
            <a:r>
              <a:rPr lang="en-US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University of California, Los Angeles</a:t>
            </a:r>
          </a:p>
          <a:p>
            <a:endParaRPr lang="en-US" sz="20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CAS-NASA Workshop </a:t>
            </a:r>
            <a:r>
              <a:rPr lang="en-US" sz="2000" b="1" dirty="0" smtClean="0">
                <a:solidFill>
                  <a:schemeClr val="tx1"/>
                </a:solidFill>
              </a:rPr>
              <a:t>on the use of earth observations to address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glacier change and associated hazards</a:t>
            </a:r>
          </a:p>
          <a:p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Kathmandu</a:t>
            </a:r>
          </a:p>
          <a:p>
            <a:endParaRPr lang="en-US" sz="20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Jan 20, 2015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5" name="Picture 14" descr="geog-tim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80" b="23839"/>
          <a:stretch/>
        </p:blipFill>
        <p:spPr>
          <a:xfrm>
            <a:off x="6695724" y="5029200"/>
            <a:ext cx="2381952" cy="822158"/>
          </a:xfrm>
          <a:prstGeom prst="rect">
            <a:avLst/>
          </a:prstGeom>
        </p:spPr>
      </p:pic>
      <p:pic>
        <p:nvPicPr>
          <p:cNvPr id="16" name="Picture 15" descr="geog-tim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8" t="10970" r="548"/>
          <a:stretch/>
        </p:blipFill>
        <p:spPr>
          <a:xfrm>
            <a:off x="6722318" y="6019800"/>
            <a:ext cx="2328765" cy="7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Model Application: Hood River, Oregon</a:t>
            </a:r>
            <a:endParaRPr lang="en-US" sz="3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876300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19446"/>
            <a:ext cx="381000" cy="338554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/>
            <a:fld id="{5503BA07-2038-4C59-95F2-90CBCA415D41}" type="slidenum">
              <a:rPr lang="en-US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ctr"/>
              <a:t>10</a:t>
            </a:fld>
            <a:endParaRPr lang="en-US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614" y="648910"/>
            <a:ext cx="3874586" cy="580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614" y="648910"/>
            <a:ext cx="1447799" cy="8188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703" descr="http://farmerscreen.org/cms/wp-content/uploads/2012/06/Picture-009-e13390926575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4"/>
          <a:stretch/>
        </p:blipFill>
        <p:spPr bwMode="auto">
          <a:xfrm>
            <a:off x="28392" y="3943263"/>
            <a:ext cx="2181408" cy="194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2959" y="3962400"/>
            <a:ext cx="167227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Eliot Creek Diversion</a:t>
            </a:r>
            <a:endParaRPr lang="en-US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209800" y="4157585"/>
            <a:ext cx="2286000" cy="64301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www.antiqueairfield.com/images/jenny_hood_river/jenny_hood_river_inflight_mthoo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 r="61751"/>
          <a:stretch/>
        </p:blipFill>
        <p:spPr bwMode="auto">
          <a:xfrm>
            <a:off x="6324600" y="1324615"/>
            <a:ext cx="2722533" cy="445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2" y="762000"/>
            <a:ext cx="1277267" cy="1679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1390418" y="2060328"/>
            <a:ext cx="0" cy="22860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67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1295400"/>
            <a:ext cx="8929255" cy="491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524" y="228947"/>
            <a:ext cx="8762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 (1916-2005) Contribution of Glacier Melt</a:t>
            </a:r>
          </a:p>
        </p:txBody>
      </p:sp>
    </p:spTree>
    <p:extLst>
      <p:ext uri="{BB962C8B-B14F-4D97-AF65-F5344CB8AC3E}">
        <p14:creationId xmlns:p14="http://schemas.microsoft.com/office/powerpoint/2010/main" val="188832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2598"/>
            <a:ext cx="6934200" cy="549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0"/>
            <a:ext cx="784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 of dry season discharge at </a:t>
            </a:r>
          </a:p>
          <a:p>
            <a:pPr algn="ctr" defTabSz="914400"/>
            <a:r>
              <a:rPr lang="en-US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Eliot Creek diversion</a:t>
            </a:r>
          </a:p>
        </p:txBody>
      </p:sp>
      <p:pic>
        <p:nvPicPr>
          <p:cNvPr id="4" name="Picture 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321784"/>
            <a:ext cx="6910373" cy="53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0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447800"/>
            <a:ext cx="457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600" b="1" dirty="0">
                <a:solidFill>
                  <a:srgbClr val="9BBB5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</a:t>
            </a:r>
            <a:r>
              <a:rPr lang="en-US" sz="2600" b="1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Frans</a:t>
            </a:r>
            <a:r>
              <a:rPr lang="en-US" sz="2400" baseline="30000" dirty="0" smtClean="0">
                <a:solidFill>
                  <a:prstClr val="white"/>
                </a:solidFill>
              </a:rPr>
              <a:t>1</a:t>
            </a:r>
            <a:endParaRPr lang="en-US" sz="2600" b="1" dirty="0">
              <a:solidFill>
                <a:srgbClr val="9BBB5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endParaRPr lang="en-US" sz="1200" dirty="0" smtClean="0">
              <a:solidFill>
                <a:srgbClr val="9BBB5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600" dirty="0" err="1" smtClean="0">
                <a:solidFill>
                  <a:srgbClr val="9BBB5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Erkan</a:t>
            </a:r>
            <a:r>
              <a:rPr lang="en-US" sz="260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Istanbulluoglu</a:t>
            </a:r>
            <a:r>
              <a:rPr lang="en-US" sz="2400" baseline="30000" dirty="0" smtClean="0">
                <a:solidFill>
                  <a:prstClr val="white"/>
                </a:solidFill>
              </a:rPr>
              <a:t>1</a:t>
            </a:r>
            <a:endParaRPr lang="en-US" sz="24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60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Fountain</a:t>
            </a:r>
            <a:r>
              <a:rPr lang="en-US" sz="2400" baseline="30000" dirty="0">
                <a:solidFill>
                  <a:prstClr val="white"/>
                </a:solidFill>
              </a:rPr>
              <a:t>2</a:t>
            </a:r>
            <a:endParaRPr lang="en-US" sz="2400" dirty="0" smtClean="0">
              <a:solidFill>
                <a:srgbClr val="9BBB5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60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Bachmann</a:t>
            </a:r>
            <a:r>
              <a:rPr lang="en-US" sz="2400" baseline="30000" dirty="0">
                <a:solidFill>
                  <a:prstClr val="white"/>
                </a:solidFill>
              </a:rPr>
              <a:t>3</a:t>
            </a:r>
            <a:endParaRPr lang="en-US" sz="2400" dirty="0" smtClean="0">
              <a:solidFill>
                <a:srgbClr val="9BBB5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600" dirty="0">
                <a:solidFill>
                  <a:srgbClr val="9BBB5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Garry </a:t>
            </a:r>
            <a:r>
              <a:rPr lang="en-US" sz="260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Clarke</a:t>
            </a:r>
            <a:r>
              <a:rPr lang="en-US" sz="2400" baseline="30000" dirty="0">
                <a:solidFill>
                  <a:prstClr val="white"/>
                </a:solidFill>
              </a:rPr>
              <a:t>4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600" dirty="0">
                <a:solidFill>
                  <a:srgbClr val="9BBB5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Dennis P. </a:t>
            </a:r>
            <a:r>
              <a:rPr lang="en-US" sz="2600" dirty="0" smtClean="0">
                <a:solidFill>
                  <a:srgbClr val="9BBB5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Lettenmaier</a:t>
            </a:r>
            <a:r>
              <a:rPr lang="en-US" sz="2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600" dirty="0">
              <a:solidFill>
                <a:srgbClr val="9BBB5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endParaRPr lang="en-US" dirty="0" smtClean="0">
              <a:solidFill>
                <a:srgbClr val="9BBB5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endParaRPr lang="en-US" dirty="0">
              <a:solidFill>
                <a:srgbClr val="9BBB5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1600" baseline="30000" dirty="0" smtClean="0">
                <a:solidFill>
                  <a:srgbClr val="FFFF00"/>
                </a:solidFill>
              </a:rPr>
              <a:t>1 </a:t>
            </a: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Washington, Seattle, WA</a:t>
            </a:r>
          </a:p>
          <a:p>
            <a:pPr defTabSz="914400"/>
            <a:r>
              <a:rPr lang="en-US" sz="1600" baseline="30000" dirty="0">
                <a:solidFill>
                  <a:srgbClr val="FFFF00"/>
                </a:solidFill>
              </a:rPr>
              <a:t>2</a:t>
            </a:r>
            <a:r>
              <a:rPr lang="en-US" sz="1600" baseline="300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Portland State University, Portland, OR</a:t>
            </a:r>
          </a:p>
          <a:p>
            <a:pPr defTabSz="914400"/>
            <a:r>
              <a:rPr lang="en-US" sz="1600" baseline="30000" dirty="0">
                <a:solidFill>
                  <a:srgbClr val="FFFF00"/>
                </a:solidFill>
              </a:rPr>
              <a:t>3</a:t>
            </a:r>
            <a:r>
              <a:rPr lang="en-US" sz="1600" baseline="300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States Geological Survey, Tacoma, WA</a:t>
            </a:r>
          </a:p>
          <a:p>
            <a:pPr defTabSz="914400"/>
            <a:r>
              <a:rPr lang="en-US" sz="1600" baseline="30000" dirty="0">
                <a:solidFill>
                  <a:srgbClr val="FFFF00"/>
                </a:solidFill>
              </a:rPr>
              <a:t>4</a:t>
            </a:r>
            <a:r>
              <a:rPr lang="en-US" sz="1600" baseline="300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British Columbia, Vancouver, BC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1600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California, Los Angeles, CA</a:t>
            </a:r>
          </a:p>
          <a:p>
            <a:pPr defTabSz="914400"/>
            <a:endParaRPr lang="en-US" sz="2400" dirty="0">
              <a:solidFill>
                <a:srgbClr val="9BBB5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8105" y="0"/>
            <a:ext cx="8959695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Evolving patterns of coupled </a:t>
            </a:r>
            <a:r>
              <a:rPr lang="en-US" sz="3000" b="1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glacio</a:t>
            </a:r>
            <a:r>
              <a:rPr lang="en-US" sz="3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-hydrology across the Pacific Northwest Region, USA</a:t>
            </a:r>
          </a:p>
        </p:txBody>
      </p:sp>
      <p:pic>
        <p:nvPicPr>
          <p:cNvPr id="8" name="Picture 2" descr="http://students.washington.edu/chrisf2/images/raini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57" y="1153188"/>
            <a:ext cx="4631979" cy="46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0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</a:t>
            </a:r>
            <a:r>
              <a:rPr lang="en-US" dirty="0" smtClean="0">
                <a:solidFill>
                  <a:srgbClr val="FFFF00"/>
                </a:solidFill>
              </a:rPr>
              <a:t>rom AGU, Dec., 2014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8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3" t="26459" r="875" b="35322"/>
          <a:stretch>
            <a:fillRect/>
          </a:stretch>
        </p:blipFill>
        <p:spPr bwMode="auto">
          <a:xfrm>
            <a:off x="4114800" y="4114800"/>
            <a:ext cx="381000" cy="1651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6"/>
          <a:stretch>
            <a:fillRect/>
          </a:stretch>
        </p:blipFill>
        <p:spPr bwMode="auto">
          <a:xfrm>
            <a:off x="28575" y="3733800"/>
            <a:ext cx="4162425" cy="259192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Hydrologic Response to Glacier Recession</a:t>
            </a:r>
            <a:endParaRPr lang="en-US" sz="3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876300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19446"/>
            <a:ext cx="381000" cy="338554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/>
            <a:fld id="{5503BA07-2038-4C59-95F2-90CBCA415D41}" type="slidenum">
              <a:rPr lang="en-US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ctr"/>
              <a:t>14</a:t>
            </a:fld>
            <a:endParaRPr lang="en-US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9"/>
          <a:stretch/>
        </p:blipFill>
        <p:spPr bwMode="auto">
          <a:xfrm>
            <a:off x="1676400" y="426758"/>
            <a:ext cx="6097972" cy="341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2" b="33784"/>
          <a:stretch/>
        </p:blipFill>
        <p:spPr bwMode="auto">
          <a:xfrm>
            <a:off x="5145472" y="3733800"/>
            <a:ext cx="3505200" cy="243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56388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Oldman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River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38100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Peace River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7800" y="6245423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Schindler and Donahue, </a:t>
            </a:r>
            <a:r>
              <a:rPr lang="en-US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PNAS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(2006)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612" y="6245423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Casassa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4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Hyrdol</a:t>
            </a:r>
            <a:r>
              <a:rPr lang="en-US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Process.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(2009)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212" y="56388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Urumqi Glacier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3" t="43766" r="94622" b="44496"/>
          <a:stretch/>
        </p:blipFill>
        <p:spPr bwMode="auto">
          <a:xfrm>
            <a:off x="4953000" y="4191000"/>
            <a:ext cx="381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23519" r="93655" b="29442"/>
          <a:stretch>
            <a:fillRect/>
          </a:stretch>
        </p:blipFill>
        <p:spPr bwMode="auto">
          <a:xfrm>
            <a:off x="0" y="4114800"/>
            <a:ext cx="304800" cy="16256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t="6860" r="53975" b="79420"/>
          <a:stretch>
            <a:fillRect/>
          </a:stretch>
        </p:blipFill>
        <p:spPr bwMode="auto">
          <a:xfrm>
            <a:off x="609600" y="3886200"/>
            <a:ext cx="1676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2286000" y="4114800"/>
            <a:ext cx="3810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733800" y="3200400"/>
            <a:ext cx="0" cy="8382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53000" y="3276600"/>
            <a:ext cx="914400" cy="7620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01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Glacier Area Change</a:t>
            </a:r>
            <a:endParaRPr lang="en-US" sz="3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876300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19446"/>
            <a:ext cx="381000" cy="338554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/>
            <a:fld id="{5503BA07-2038-4C59-95F2-90CBCA415D41}" type="slidenum">
              <a:rPr lang="en-US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ctr"/>
              <a:t>15</a:t>
            </a:fld>
            <a:endParaRPr lang="en-US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53371"/>
            <a:ext cx="5021396" cy="592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2289" y="1980576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00" y="60897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Nooksack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0222" y="62064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9583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400" y="163566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Stehekin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46642" y="144934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Cascade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95600" y="403797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Nisqually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0" y="572604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Hood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r="3878"/>
          <a:stretch/>
        </p:blipFill>
        <p:spPr bwMode="auto">
          <a:xfrm>
            <a:off x="6154187" y="4722448"/>
            <a:ext cx="2065204" cy="179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019800" y="927781"/>
            <a:ext cx="1981199" cy="7540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Cascades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- 50%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(1900-2009)</a:t>
            </a:r>
          </a:p>
          <a:p>
            <a:pPr defTabSz="914400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 unpublished; Dick, 2013]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6400" y="622192"/>
            <a:ext cx="1937081" cy="7540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 Baker</a:t>
            </a:r>
          </a:p>
          <a:p>
            <a:pPr defTabSz="914400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- 30%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(1900-2006)</a:t>
            </a:r>
          </a:p>
          <a:p>
            <a:pPr defTabSz="914400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Brown, 2010]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173" y="2629525"/>
            <a:ext cx="2027102" cy="7540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Olympic Range</a:t>
            </a:r>
          </a:p>
          <a:p>
            <a:pPr defTabSz="914400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- 52%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(1900-2009)</a:t>
            </a:r>
          </a:p>
          <a:p>
            <a:pPr defTabSz="914400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Spicer, 1986; NPS]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47822" y="3822532"/>
            <a:ext cx="1952978" cy="7540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 Rainier</a:t>
            </a:r>
          </a:p>
          <a:p>
            <a:pPr defTabSz="914400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- 22%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(1913-2000)</a:t>
            </a:r>
          </a:p>
          <a:p>
            <a:pPr defTabSz="914400"/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Nylen</a:t>
            </a:r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2002]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3600" y="5623954"/>
            <a:ext cx="1905000" cy="7540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 Hood</a:t>
            </a:r>
          </a:p>
          <a:p>
            <a:pPr defTabSz="914400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- 33%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(1916-2004)</a:t>
            </a:r>
          </a:p>
          <a:p>
            <a:pPr defTabSz="914400"/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[Jackson and Fountain, 2007]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22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Hydrologic Response to Glacier Recession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876300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19446"/>
            <a:ext cx="381000" cy="338554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/>
            <a:fld id="{5503BA07-2038-4C59-95F2-90CBCA415D41}" type="slidenum">
              <a:rPr lang="en-US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ctr"/>
              <a:t>16</a:t>
            </a:fld>
            <a:endParaRPr lang="en-US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407" y="885855"/>
            <a:ext cx="83525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Diagnosing</a:t>
            </a:r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Present </a:t>
            </a:r>
            <a:r>
              <a:rPr lang="en-US" sz="2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Phase of Hydrologic Response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951630" y="1548825"/>
            <a:ext cx="0" cy="41327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951630" y="5663625"/>
            <a:ext cx="5592170" cy="2685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956178" y="2572467"/>
            <a:ext cx="5282821" cy="1641083"/>
          </a:xfrm>
          <a:custGeom>
            <a:avLst/>
            <a:gdLst>
              <a:gd name="connsiteX0" fmla="*/ 0 w 4572000"/>
              <a:gd name="connsiteY0" fmla="*/ 672092 h 1641083"/>
              <a:gd name="connsiteX1" fmla="*/ 750627 w 4572000"/>
              <a:gd name="connsiteY1" fmla="*/ 672092 h 1641083"/>
              <a:gd name="connsiteX2" fmla="*/ 928048 w 4572000"/>
              <a:gd name="connsiteY2" fmla="*/ 603854 h 1641083"/>
              <a:gd name="connsiteX3" fmla="*/ 1842448 w 4572000"/>
              <a:gd name="connsiteY3" fmla="*/ 17000 h 1641083"/>
              <a:gd name="connsiteX4" fmla="*/ 3166281 w 4572000"/>
              <a:gd name="connsiteY4" fmla="*/ 1354480 h 1641083"/>
              <a:gd name="connsiteX5" fmla="*/ 4572000 w 4572000"/>
              <a:gd name="connsiteY5" fmla="*/ 1641083 h 164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1641083">
                <a:moveTo>
                  <a:pt x="0" y="672092"/>
                </a:moveTo>
                <a:cubicBezTo>
                  <a:pt x="297976" y="677778"/>
                  <a:pt x="595952" y="683465"/>
                  <a:pt x="750627" y="672092"/>
                </a:cubicBezTo>
                <a:cubicBezTo>
                  <a:pt x="905302" y="660719"/>
                  <a:pt x="746078" y="713036"/>
                  <a:pt x="928048" y="603854"/>
                </a:cubicBezTo>
                <a:cubicBezTo>
                  <a:pt x="1110018" y="494672"/>
                  <a:pt x="1469409" y="-108104"/>
                  <a:pt x="1842448" y="17000"/>
                </a:cubicBezTo>
                <a:cubicBezTo>
                  <a:pt x="2215487" y="142104"/>
                  <a:pt x="2711356" y="1083799"/>
                  <a:pt x="3166281" y="1354480"/>
                </a:cubicBezTo>
                <a:cubicBezTo>
                  <a:pt x="3621206" y="1625161"/>
                  <a:pt x="4096603" y="1633122"/>
                  <a:pt x="4572000" y="1641083"/>
                </a:cubicBezTo>
              </a:path>
            </a:pathLst>
          </a:custGeom>
          <a:noFill/>
          <a:ln w="412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895600" y="3230469"/>
            <a:ext cx="0" cy="2433156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200" y="1853625"/>
            <a:ext cx="800219" cy="383258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vert="vert270" wrap="square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Discharge</a:t>
            </a:r>
          </a:p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(% of pre-warming mean)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035756" y="2615625"/>
            <a:ext cx="0" cy="304800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28850" y="5663625"/>
            <a:ext cx="118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Onset of warming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248400" y="4139625"/>
            <a:ext cx="0" cy="153742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19200" y="3070867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83292" y="274439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83394" y="3575483"/>
            <a:ext cx="140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Stehekin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09900" y="264316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86299" y="3219487"/>
            <a:ext cx="144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33877" y="2493830"/>
            <a:ext cx="144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19600" y="2954893"/>
            <a:ext cx="144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Nisqually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76650" y="2299341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Nooksack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33800" y="5816024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8500" y="4572000"/>
            <a:ext cx="342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64306" y="1828800"/>
            <a:ext cx="342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62500" y="4572000"/>
            <a:ext cx="342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99185" y="4572000"/>
            <a:ext cx="342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1" y="2438400"/>
            <a:ext cx="144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Hood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Hydrologic Response to Glacier Recession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876300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19446"/>
            <a:ext cx="381000" cy="338554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/>
            <a:fld id="{5503BA07-2038-4C59-95F2-90CBCA415D41}" type="slidenum">
              <a:rPr lang="en-US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ctr"/>
              <a:t>17</a:t>
            </a:fld>
            <a:endParaRPr lang="en-US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291" y="876787"/>
            <a:ext cx="83525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Projecting</a:t>
            </a:r>
            <a:r>
              <a:rPr lang="en-US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Future (20XX) </a:t>
            </a:r>
            <a:r>
              <a:rPr lang="en-US" sz="2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Phase of Hydrologic Response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951630" y="1548825"/>
            <a:ext cx="0" cy="41327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951630" y="5663625"/>
            <a:ext cx="5592170" cy="2685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956178" y="2572467"/>
            <a:ext cx="5282821" cy="1641083"/>
          </a:xfrm>
          <a:custGeom>
            <a:avLst/>
            <a:gdLst>
              <a:gd name="connsiteX0" fmla="*/ 0 w 4572000"/>
              <a:gd name="connsiteY0" fmla="*/ 672092 h 1641083"/>
              <a:gd name="connsiteX1" fmla="*/ 750627 w 4572000"/>
              <a:gd name="connsiteY1" fmla="*/ 672092 h 1641083"/>
              <a:gd name="connsiteX2" fmla="*/ 928048 w 4572000"/>
              <a:gd name="connsiteY2" fmla="*/ 603854 h 1641083"/>
              <a:gd name="connsiteX3" fmla="*/ 1842448 w 4572000"/>
              <a:gd name="connsiteY3" fmla="*/ 17000 h 1641083"/>
              <a:gd name="connsiteX4" fmla="*/ 3166281 w 4572000"/>
              <a:gd name="connsiteY4" fmla="*/ 1354480 h 1641083"/>
              <a:gd name="connsiteX5" fmla="*/ 4572000 w 4572000"/>
              <a:gd name="connsiteY5" fmla="*/ 1641083 h 164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1641083">
                <a:moveTo>
                  <a:pt x="0" y="672092"/>
                </a:moveTo>
                <a:cubicBezTo>
                  <a:pt x="297976" y="677778"/>
                  <a:pt x="595952" y="683465"/>
                  <a:pt x="750627" y="672092"/>
                </a:cubicBezTo>
                <a:cubicBezTo>
                  <a:pt x="905302" y="660719"/>
                  <a:pt x="746078" y="713036"/>
                  <a:pt x="928048" y="603854"/>
                </a:cubicBezTo>
                <a:cubicBezTo>
                  <a:pt x="1110018" y="494672"/>
                  <a:pt x="1469409" y="-108104"/>
                  <a:pt x="1842448" y="17000"/>
                </a:cubicBezTo>
                <a:cubicBezTo>
                  <a:pt x="2215487" y="142104"/>
                  <a:pt x="2711356" y="1083799"/>
                  <a:pt x="3166281" y="1354480"/>
                </a:cubicBezTo>
                <a:cubicBezTo>
                  <a:pt x="3621206" y="1625161"/>
                  <a:pt x="4096603" y="1633122"/>
                  <a:pt x="4572000" y="1641083"/>
                </a:cubicBezTo>
              </a:path>
            </a:pathLst>
          </a:custGeom>
          <a:noFill/>
          <a:ln w="412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895600" y="3230469"/>
            <a:ext cx="0" cy="2433156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200" y="1853625"/>
            <a:ext cx="800219" cy="383258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vert="vert270" wrap="square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Discharge</a:t>
            </a:r>
          </a:p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(% of pre-warming mean)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035756" y="2615625"/>
            <a:ext cx="0" cy="304800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28850" y="5663625"/>
            <a:ext cx="118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Onset of warming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248400" y="4139625"/>
            <a:ext cx="0" cy="153742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19200" y="3070867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6800" y="31358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6600" y="3917175"/>
            <a:ext cx="140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Stehekin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48696" y="236671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9800" y="3797961"/>
            <a:ext cx="144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70662" y="3372276"/>
            <a:ext cx="144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43264" y="3559011"/>
            <a:ext cx="144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Nisqually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72000" y="2920715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Nooksack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33800" y="5816024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8500" y="4572000"/>
            <a:ext cx="342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64306" y="1980261"/>
            <a:ext cx="342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62500" y="4572000"/>
            <a:ext cx="342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99185" y="4572000"/>
            <a:ext cx="342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19600" y="2667000"/>
            <a:ext cx="144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Hood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6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Debris Modulated Ablation: Mount Hood, OR</a:t>
            </a:r>
            <a:endParaRPr lang="en-US" sz="3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876300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19446"/>
            <a:ext cx="381000" cy="338554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/>
            <a:fld id="{5503BA07-2038-4C59-95F2-90CBCA415D41}" type="slidenum">
              <a:rPr lang="en-US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ctr"/>
              <a:t>18</a:t>
            </a:fld>
            <a:endParaRPr lang="en-US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9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76952"/>
            <a:ext cx="775335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50476"/>
            <a:ext cx="3124193" cy="4482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076146"/>
            <a:ext cx="8610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 Data: Jackson and Fountain (2007)</a:t>
            </a:r>
          </a:p>
          <a:p>
            <a:pPr defTabSz="914400"/>
            <a:r>
              <a:rPr lang="en-US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lang="en-US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http://www.glaciers.pdx.edu/Thesis/Jackson/KEITH_JACKSON_THESIS_FINAL.pdf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50476"/>
            <a:ext cx="1277267" cy="1679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990600" y="2548804"/>
            <a:ext cx="0" cy="22860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41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Theoretical Phases of Response: Dry Season</a:t>
            </a:r>
            <a:endParaRPr lang="en-US" sz="3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876300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19446"/>
            <a:ext cx="381000" cy="338554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/>
            <a:fld id="{5503BA07-2038-4C59-95F2-90CBCA415D41}" type="slidenum">
              <a:rPr lang="en-US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ctr"/>
              <a:t>19</a:t>
            </a:fld>
            <a:endParaRPr lang="en-US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942" y="381000"/>
            <a:ext cx="89506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12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endParaRPr lang="en-US" sz="2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7"/>
          <a:stretch/>
        </p:blipFill>
        <p:spPr bwMode="auto">
          <a:xfrm>
            <a:off x="64590" y="1600200"/>
            <a:ext cx="4642730" cy="36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64" y="751085"/>
            <a:ext cx="4140825" cy="29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75108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i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Runoff</a:t>
            </a:r>
            <a:endParaRPr lang="en-US" b="1" i="1" dirty="0">
              <a:solidFill>
                <a:srgbClr val="1F497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29289"/>
            <a:ext cx="4114799" cy="297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638800" y="36692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Glacier Melt</a:t>
            </a:r>
            <a:endParaRPr lang="en-US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14414" y="493260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2075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57800" y="1143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1950</a:t>
            </a:r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81800" y="2057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2075</a:t>
            </a:r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14600" y="4343401"/>
            <a:ext cx="0" cy="958532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6" name="TextBox 14335"/>
          <p:cNvSpPr txBox="1"/>
          <p:nvPr/>
        </p:nvSpPr>
        <p:spPr>
          <a:xfrm>
            <a:off x="838200" y="5301933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Muted “peak” response through influence of debris cover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4797623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1920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3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8" grpId="0"/>
      <p:bldP spid="31" grpId="0"/>
      <p:bldP spid="143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5" t="27799" r="11365" b="36101"/>
          <a:stretch/>
        </p:blipFill>
        <p:spPr bwMode="auto">
          <a:xfrm>
            <a:off x="0" y="1875051"/>
            <a:ext cx="899278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36854" y="6488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 err="1" smtClean="0"/>
              <a:t>Schaner</a:t>
            </a:r>
            <a:r>
              <a:rPr lang="en-US" dirty="0" smtClean="0"/>
              <a:t> et al., ERL,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990600"/>
            <a:ext cx="8861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River basins for which at least 5% (green), 10% (yellow), 25% (orange), 50% (red) of discharge is derived from glaciers in </a:t>
            </a:r>
            <a:r>
              <a:rPr lang="en-US" sz="2400" dirty="0" smtClean="0"/>
              <a:t>at least </a:t>
            </a:r>
            <a:r>
              <a:rPr lang="en-US" sz="2400" dirty="0"/>
              <a:t>one month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59391" y="5485515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“370 </a:t>
            </a:r>
            <a:r>
              <a:rPr lang="en-US" i="1" dirty="0"/>
              <a:t>(140) million </a:t>
            </a:r>
            <a:r>
              <a:rPr lang="en-US" i="1" dirty="0" smtClean="0"/>
              <a:t>people live </a:t>
            </a:r>
            <a:r>
              <a:rPr lang="en-US" i="1" dirty="0"/>
              <a:t>in river basins where glacier sources contribute at least 10% (25%) of river </a:t>
            </a:r>
            <a:r>
              <a:rPr lang="en-US" i="1" dirty="0" smtClean="0"/>
              <a:t>discharge... </a:t>
            </a:r>
            <a:r>
              <a:rPr lang="en-US" i="1" dirty="0"/>
              <a:t>Most of this population is in the High Asia </a:t>
            </a:r>
            <a:r>
              <a:rPr lang="en-US" i="1" dirty="0" smtClean="0"/>
              <a:t>region”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08000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Conclusions</a:t>
            </a:r>
            <a:endParaRPr lang="en-US" sz="3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876300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19446"/>
            <a:ext cx="381000" cy="338554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/>
            <a:fld id="{5503BA07-2038-4C59-95F2-90CBCA415D41}" type="slidenum">
              <a:rPr lang="en-US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ctr"/>
              <a:t>20</a:t>
            </a:fld>
            <a:endParaRPr lang="en-US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942" y="381000"/>
            <a:ext cx="89506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12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endParaRPr lang="en-US" sz="2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42" y="533400"/>
            <a:ext cx="91030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modeling framework for evaluating long-term hydrologic change in partially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glacierized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river basins is  described.</a:t>
            </a:r>
          </a:p>
          <a:p>
            <a:pPr defTabSz="914400"/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example analysis in the Hood River basin demonstrates dry season discharge started declining in the middle of the 20th century</a:t>
            </a:r>
          </a:p>
          <a:p>
            <a:pPr defTabSz="914400"/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declines in discharge were partially buffered by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sustained gradually increasing </a:t>
            </a:r>
            <a:r>
              <a:rPr lang="en-US" sz="2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glacier melt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discharge. </a:t>
            </a:r>
          </a:p>
          <a:p>
            <a:pPr defTabSz="914400"/>
            <a:endParaRPr lang="en-US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Declining </a:t>
            </a:r>
            <a:r>
              <a:rPr lang="en-US" sz="2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glacier melt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early in the 20</a:t>
            </a:r>
            <a:r>
              <a:rPr lang="en-US" sz="24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exacerbates declines in total dry season discharge contributing to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substantial losses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dry season discharge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end of the 21</a:t>
            </a:r>
            <a:r>
              <a:rPr lang="en-US" sz="24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</a:t>
            </a:r>
          </a:p>
          <a:p>
            <a:pPr defTabSz="914400"/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and future work will characterize these patterns for different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hydroclimatic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physiographic watershed descriptors across the PNW, USA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4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9" y="914400"/>
            <a:ext cx="8141094" cy="540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6084" y="1524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</a:rPr>
              <a:t>Distributed Hydrology Soil Vegetation Model (DHSVM)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3826" y="6488668"/>
            <a:ext cx="334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</a:t>
            </a:r>
            <a:r>
              <a:rPr lang="en-US" dirty="0" smtClean="0">
                <a:solidFill>
                  <a:prstClr val="black"/>
                </a:solidFill>
              </a:rPr>
              <a:t>rom </a:t>
            </a:r>
            <a:r>
              <a:rPr lang="en-US" dirty="0" err="1" smtClean="0">
                <a:solidFill>
                  <a:prstClr val="black"/>
                </a:solidFill>
              </a:rPr>
              <a:t>Wigmosta</a:t>
            </a:r>
            <a:r>
              <a:rPr lang="en-US" dirty="0" smtClean="0">
                <a:solidFill>
                  <a:prstClr val="black"/>
                </a:solidFill>
              </a:rPr>
              <a:t> et al., WRR, 1994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21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3" y="2286000"/>
            <a:ext cx="8952252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381000"/>
            <a:ext cx="6553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dirty="0" smtClean="0">
                <a:solidFill>
                  <a:prstClr val="black"/>
                </a:solidFill>
              </a:rPr>
              <a:t>UBC Glacier Dynamics Model</a:t>
            </a: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simulation of glacier area and thickness through representation of dynamic ice flow in response to surface accumulation and ablation</a:t>
            </a:r>
            <a:endParaRPr lang="en-US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08772" y="636638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</a:t>
            </a:r>
            <a:r>
              <a:rPr lang="en-US" dirty="0" smtClean="0">
                <a:solidFill>
                  <a:prstClr val="black"/>
                </a:solidFill>
              </a:rPr>
              <a:t>rom </a:t>
            </a:r>
            <a:r>
              <a:rPr lang="en-US" dirty="0" err="1" smtClean="0">
                <a:solidFill>
                  <a:prstClr val="black"/>
                </a:solidFill>
              </a:rPr>
              <a:t>Jarosch</a:t>
            </a:r>
            <a:r>
              <a:rPr lang="en-US" dirty="0" smtClean="0">
                <a:solidFill>
                  <a:prstClr val="black"/>
                </a:solidFill>
              </a:rPr>
              <a:t> et al., 2013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60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80103"/>
            <a:ext cx="7010400" cy="598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10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</a:rPr>
              <a:t>Integration of DHSVM (glacier-free watershed) and GDM (</a:t>
            </a:r>
            <a:r>
              <a:rPr lang="en-US" sz="2400" b="1" dirty="0" err="1" smtClean="0">
                <a:solidFill>
                  <a:prstClr val="black"/>
                </a:solidFill>
              </a:rPr>
              <a:t>glacierized</a:t>
            </a:r>
            <a:r>
              <a:rPr lang="en-US" sz="2400" b="1" dirty="0" smtClean="0">
                <a:solidFill>
                  <a:prstClr val="black"/>
                </a:solidFill>
              </a:rPr>
              <a:t>)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200" y="6508069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</a:t>
            </a:r>
            <a:r>
              <a:rPr lang="en-US" dirty="0" smtClean="0">
                <a:solidFill>
                  <a:prstClr val="black"/>
                </a:solidFill>
              </a:rPr>
              <a:t>rom </a:t>
            </a:r>
            <a:r>
              <a:rPr lang="en-US" dirty="0" err="1" smtClean="0">
                <a:solidFill>
                  <a:prstClr val="black"/>
                </a:solidFill>
              </a:rPr>
              <a:t>Naz</a:t>
            </a:r>
            <a:r>
              <a:rPr lang="en-US" dirty="0" smtClean="0">
                <a:solidFill>
                  <a:prstClr val="black"/>
                </a:solidFill>
              </a:rPr>
              <a:t> et al. (HESS, 2013)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66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22" y="724283"/>
            <a:ext cx="8323567" cy="5774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76400" y="132134"/>
            <a:ext cx="5311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 err="1" smtClean="0">
                <a:solidFill>
                  <a:prstClr val="black"/>
                </a:solidFill>
              </a:rPr>
              <a:t>Zongo</a:t>
            </a:r>
            <a:r>
              <a:rPr lang="en-US" sz="3200" dirty="0" smtClean="0">
                <a:solidFill>
                  <a:prstClr val="black"/>
                </a:solidFill>
              </a:rPr>
              <a:t> River (Bolivia) example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1595" y="6530766"/>
            <a:ext cx="369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</a:t>
            </a:r>
            <a:r>
              <a:rPr lang="en-US" dirty="0" smtClean="0">
                <a:solidFill>
                  <a:prstClr val="black"/>
                </a:solidFill>
              </a:rPr>
              <a:t>rom </a:t>
            </a:r>
            <a:r>
              <a:rPr lang="en-US" dirty="0" err="1" smtClean="0">
                <a:solidFill>
                  <a:prstClr val="black"/>
                </a:solidFill>
              </a:rPr>
              <a:t>Frans</a:t>
            </a:r>
            <a:r>
              <a:rPr lang="en-US" dirty="0" smtClean="0">
                <a:solidFill>
                  <a:prstClr val="black"/>
                </a:solidFill>
              </a:rPr>
              <a:t> et al., </a:t>
            </a:r>
            <a:r>
              <a:rPr lang="en-US" dirty="0" err="1" smtClean="0">
                <a:solidFill>
                  <a:prstClr val="black"/>
                </a:solidFill>
              </a:rPr>
              <a:t>oin</a:t>
            </a:r>
            <a:r>
              <a:rPr lang="en-US" dirty="0" smtClean="0">
                <a:solidFill>
                  <a:prstClr val="black"/>
                </a:solidFill>
              </a:rPr>
              <a:t> review, </a:t>
            </a:r>
            <a:r>
              <a:rPr lang="en-US" i="1" dirty="0" smtClean="0">
                <a:solidFill>
                  <a:prstClr val="black"/>
                </a:solidFill>
              </a:rPr>
              <a:t>WRR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68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124200"/>
            <a:ext cx="8915400" cy="2824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1"/>
          <a:stretch/>
        </p:blipFill>
        <p:spPr bwMode="auto">
          <a:xfrm>
            <a:off x="4953000" y="120640"/>
            <a:ext cx="3429000" cy="300477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" y="83820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err="1" smtClean="0">
                <a:solidFill>
                  <a:prstClr val="black"/>
                </a:solidFill>
              </a:rPr>
              <a:t>Zongo</a:t>
            </a:r>
            <a:r>
              <a:rPr lang="en-US" sz="2400" b="1" dirty="0" smtClean="0">
                <a:solidFill>
                  <a:prstClr val="black"/>
                </a:solidFill>
              </a:rPr>
              <a:t> Glacier mass balance inferred from glaciological and hydrological observations, and DHSVM/GDM model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6013724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Model-reconstructed seasonal hydrographs 1987-2010, and 2008 </a:t>
            </a:r>
          </a:p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(wet) and 1998 (dry) years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6511949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</a:t>
            </a:r>
            <a:r>
              <a:rPr lang="en-US" dirty="0" smtClean="0">
                <a:solidFill>
                  <a:prstClr val="black"/>
                </a:solidFill>
              </a:rPr>
              <a:t>rom </a:t>
            </a:r>
            <a:r>
              <a:rPr lang="en-US" dirty="0" err="1" smtClean="0">
                <a:solidFill>
                  <a:prstClr val="black"/>
                </a:solidFill>
              </a:rPr>
              <a:t>Frans</a:t>
            </a:r>
            <a:r>
              <a:rPr lang="en-US" dirty="0" smtClean="0">
                <a:solidFill>
                  <a:prstClr val="black"/>
                </a:solidFill>
              </a:rPr>
              <a:t> et al., WRR, in review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30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510" y="211047"/>
            <a:ext cx="8495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watershed discharge changes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14400"/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1987-2100 (RCP4.5)</a:t>
            </a:r>
            <a:endParaRPr lang="en-US" sz="3200" b="1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20559"/>
            <a:ext cx="5410200" cy="492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6511949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f</a:t>
            </a:r>
            <a:r>
              <a:rPr lang="en-US" dirty="0" smtClean="0">
                <a:solidFill>
                  <a:prstClr val="black"/>
                </a:solidFill>
              </a:rPr>
              <a:t>rom </a:t>
            </a:r>
            <a:r>
              <a:rPr lang="en-US" dirty="0" err="1" smtClean="0">
                <a:solidFill>
                  <a:prstClr val="black"/>
                </a:solidFill>
              </a:rPr>
              <a:t>Frans</a:t>
            </a:r>
            <a:r>
              <a:rPr lang="en-US" dirty="0" smtClean="0">
                <a:solidFill>
                  <a:prstClr val="black"/>
                </a:solidFill>
              </a:rPr>
              <a:t> et al., WRR, in review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8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16592"/>
            <a:ext cx="6781800" cy="591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52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Hood River (OR) example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pl_tsukuba_presentation_feb07">
  <a:themeElements>
    <a:clrScheme name="dpl_tsukuba_presentation_feb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pl_tsukuba_presentation_feb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pl_tsukuba_presentation_feb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pl_tsukuba_presentation_feb07">
  <a:themeElements>
    <a:clrScheme name="dpl_tsukuba_presentation_feb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pl_tsukuba_presentation_feb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pl_tsukuba_presentation_feb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pl_tsukuba_presentation_feb07">
  <a:themeElements>
    <a:clrScheme name="dpl_tsukuba_presentation_feb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pl_tsukuba_presentation_feb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pl_tsukuba_presentation_feb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pl_tsukuba_presentation_feb07">
  <a:themeElements>
    <a:clrScheme name="dpl_tsukuba_presentation_feb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pl_tsukuba_presentation_feb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pl_tsukuba_presentation_feb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pl_tsukuba_presentation_feb07">
  <a:themeElements>
    <a:clrScheme name="dpl_tsukuba_presentation_feb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pl_tsukuba_presentation_feb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pl_tsukuba_presentation_feb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pl_tsukuba_presentation_feb07">
  <a:themeElements>
    <a:clrScheme name="dpl_tsukuba_presentation_feb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pl_tsukuba_presentation_feb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pl_tsukuba_presentation_feb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pl_tsukuba_presentation_feb07">
  <a:themeElements>
    <a:clrScheme name="dpl_tsukuba_presentation_feb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pl_tsukuba_presentation_feb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pl_tsukuba_presentation_feb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pl_tsukuba_presentation_feb07">
  <a:themeElements>
    <a:clrScheme name="dpl_tsukuba_presentation_feb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pl_tsukuba_presentation_feb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pl_tsukuba_presentation_feb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l_tsukuba_presentation_feb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l_tsukuba_presentation_feb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4403</TotalTime>
  <Words>717</Words>
  <Application>Microsoft Office PowerPoint</Application>
  <PresentationFormat>On-screen Show (4:3)</PresentationFormat>
  <Paragraphs>154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Office Theme</vt:lpstr>
      <vt:lpstr>dpl_tsukuba_presentation_feb07</vt:lpstr>
      <vt:lpstr>1_dpl_tsukuba_presentation_feb07</vt:lpstr>
      <vt:lpstr>2_dpl_tsukuba_presentation_feb07</vt:lpstr>
      <vt:lpstr>3_dpl_tsukuba_presentation_feb07</vt:lpstr>
      <vt:lpstr>4_dpl_tsukuba_presentation_feb07</vt:lpstr>
      <vt:lpstr>5_dpl_tsukuba_presentation_feb07</vt:lpstr>
      <vt:lpstr>6_dpl_tsukuba_presentation_feb07</vt:lpstr>
      <vt:lpstr>7_dpl_tsukuba_presentation_feb07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The impact of retreating glaciers on water supply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Evolving patterns of coupled glacio-hydrology across the Pacific Northwest Region, USA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TRANSBOUNDARY FOREST SCIENCE AND MANAGEMENT DIALOGUE</dc:title>
  <dc:creator>lettenma</dc:creator>
  <cp:lastModifiedBy>lettenma</cp:lastModifiedBy>
  <cp:revision>141</cp:revision>
  <dcterms:created xsi:type="dcterms:W3CDTF">2014-02-25T04:39:06Z</dcterms:created>
  <dcterms:modified xsi:type="dcterms:W3CDTF">2015-01-22T01:16:38Z</dcterms:modified>
</cp:coreProperties>
</file>