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46" r:id="rId3"/>
    <p:sldMasterId id="2147483748" r:id="rId4"/>
    <p:sldMasterId id="2147483750" r:id="rId5"/>
    <p:sldMasterId id="2147483752" r:id="rId6"/>
    <p:sldMasterId id="2147483754" r:id="rId7"/>
    <p:sldMasterId id="2147483756" r:id="rId8"/>
    <p:sldMasterId id="2147483758" r:id="rId9"/>
    <p:sldMasterId id="2147483759" r:id="rId10"/>
    <p:sldMasterId id="2147483761" r:id="rId11"/>
    <p:sldMasterId id="2147483763" r:id="rId12"/>
    <p:sldMasterId id="2147483765" r:id="rId13"/>
    <p:sldMasterId id="2147483767" r:id="rId14"/>
    <p:sldMasterId id="2147483769" r:id="rId15"/>
    <p:sldMasterId id="2147483771" r:id="rId16"/>
    <p:sldMasterId id="2147483773" r:id="rId17"/>
    <p:sldMasterId id="2147483775" r:id="rId18"/>
  </p:sldMasterIdLst>
  <p:notesMasterIdLst>
    <p:notesMasterId r:id="rId36"/>
  </p:notesMasterIdLst>
  <p:sldIdLst>
    <p:sldId id="256" r:id="rId19"/>
    <p:sldId id="257" r:id="rId20"/>
    <p:sldId id="258" r:id="rId21"/>
    <p:sldId id="263" r:id="rId22"/>
    <p:sldId id="264" r:id="rId23"/>
    <p:sldId id="265" r:id="rId24"/>
    <p:sldId id="262" r:id="rId25"/>
    <p:sldId id="260" r:id="rId26"/>
    <p:sldId id="261" r:id="rId27"/>
    <p:sldId id="259" r:id="rId28"/>
    <p:sldId id="272" r:id="rId29"/>
    <p:sldId id="267" r:id="rId30"/>
    <p:sldId id="266" r:id="rId31"/>
    <p:sldId id="268" r:id="rId32"/>
    <p:sldId id="269" r:id="rId33"/>
    <p:sldId id="270" r:id="rId34"/>
    <p:sldId id="271" r:id="rId35"/>
  </p:sldIdLst>
  <p:sldSz cx="9144000" cy="6858000" type="screen4x3"/>
  <p:notesSz cx="6858000" cy="9144000"/>
  <p:defaultTextStyle>
    <a:defPPr>
      <a:defRPr lang="en-US"/>
    </a:defPPr>
    <a:lvl1pPr marL="0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53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706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59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409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760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115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465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816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4BF"/>
    <a:srgbClr val="3284BA"/>
    <a:srgbClr val="3D77BA"/>
    <a:srgbClr val="4688D6"/>
    <a:srgbClr val="417FC4"/>
    <a:srgbClr val="448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34565" autoAdjust="0"/>
    <p:restoredTop sz="86572" autoAdjust="0"/>
  </p:normalViewPr>
  <p:slideViewPr>
    <p:cSldViewPr>
      <p:cViewPr>
        <p:scale>
          <a:sx n="70" d="100"/>
          <a:sy n="70" d="100"/>
        </p:scale>
        <p:origin x="-730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36D8A-46BC-4215-A006-E378C83759A6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BA4A-3E8E-4243-B672-A55A72FC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82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65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146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525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906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29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67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05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BA4A-3E8E-4243-B672-A55A72FC17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4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9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7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23DB-8624-4FF9-BEF1-61DA3C893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549D-FE69-4074-932D-E87D7A1C0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23DB-8624-4FF9-BEF1-61DA3C893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549D-FE69-4074-932D-E87D7A1C0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23DB-8624-4FF9-BEF1-61DA3C893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549D-FE69-4074-932D-E87D7A1C0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23DB-8624-4FF9-BEF1-61DA3C893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549D-FE69-4074-932D-E87D7A1C0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A258-2DD5-492D-B77F-4707445A501E}" type="datetime1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106C-255B-4F8B-80C1-E6BF70D4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675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A258-2DD5-492D-B77F-4707445A501E}" type="datetime1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106C-255B-4F8B-80C1-E6BF70D4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675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A258-2DD5-492D-B77F-4707445A501E}" type="datetime1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106C-255B-4F8B-80C1-E6BF70D4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675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23DB-8624-4FF9-BEF1-61DA3C893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549D-FE69-4074-932D-E87D7A1C0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0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6F2D-EB02-4326-9954-EE25DEE54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0708-465F-41F5-AC28-576F2EFA37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7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4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3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3" indent="0">
              <a:buNone/>
              <a:defRPr sz="2000" b="1"/>
            </a:lvl2pPr>
            <a:lvl3pPr marL="912706" indent="0">
              <a:buNone/>
              <a:defRPr sz="1800" b="1"/>
            </a:lvl3pPr>
            <a:lvl4pPr marL="1369059" indent="0">
              <a:buNone/>
              <a:defRPr sz="1600" b="1"/>
            </a:lvl4pPr>
            <a:lvl5pPr marL="1825409" indent="0">
              <a:buNone/>
              <a:defRPr sz="1600" b="1"/>
            </a:lvl5pPr>
            <a:lvl6pPr marL="2281760" indent="0">
              <a:buNone/>
              <a:defRPr sz="1600" b="1"/>
            </a:lvl6pPr>
            <a:lvl7pPr marL="2738115" indent="0">
              <a:buNone/>
              <a:defRPr sz="1600" b="1"/>
            </a:lvl7pPr>
            <a:lvl8pPr marL="3194465" indent="0">
              <a:buNone/>
              <a:defRPr sz="1600" b="1"/>
            </a:lvl8pPr>
            <a:lvl9pPr marL="36508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3" indent="0">
              <a:buNone/>
              <a:defRPr sz="2000" b="1"/>
            </a:lvl2pPr>
            <a:lvl3pPr marL="912706" indent="0">
              <a:buNone/>
              <a:defRPr sz="1800" b="1"/>
            </a:lvl3pPr>
            <a:lvl4pPr marL="1369059" indent="0">
              <a:buNone/>
              <a:defRPr sz="1600" b="1"/>
            </a:lvl4pPr>
            <a:lvl5pPr marL="1825409" indent="0">
              <a:buNone/>
              <a:defRPr sz="1600" b="1"/>
            </a:lvl5pPr>
            <a:lvl6pPr marL="2281760" indent="0">
              <a:buNone/>
              <a:defRPr sz="1600" b="1"/>
            </a:lvl6pPr>
            <a:lvl7pPr marL="2738115" indent="0">
              <a:buNone/>
              <a:defRPr sz="1600" b="1"/>
            </a:lvl7pPr>
            <a:lvl8pPr marL="3194465" indent="0">
              <a:buNone/>
              <a:defRPr sz="1600" b="1"/>
            </a:lvl8pPr>
            <a:lvl9pPr marL="36508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6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8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1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9" y="2730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53" indent="0">
              <a:buNone/>
              <a:defRPr sz="1200"/>
            </a:lvl2pPr>
            <a:lvl3pPr marL="912706" indent="0">
              <a:buNone/>
              <a:defRPr sz="1000"/>
            </a:lvl3pPr>
            <a:lvl4pPr marL="1369059" indent="0">
              <a:buNone/>
              <a:defRPr sz="900"/>
            </a:lvl4pPr>
            <a:lvl5pPr marL="1825409" indent="0">
              <a:buNone/>
              <a:defRPr sz="900"/>
            </a:lvl5pPr>
            <a:lvl6pPr marL="2281760" indent="0">
              <a:buNone/>
              <a:defRPr sz="900"/>
            </a:lvl6pPr>
            <a:lvl7pPr marL="2738115" indent="0">
              <a:buNone/>
              <a:defRPr sz="900"/>
            </a:lvl7pPr>
            <a:lvl8pPr marL="3194465" indent="0">
              <a:buNone/>
              <a:defRPr sz="900"/>
            </a:lvl8pPr>
            <a:lvl9pPr marL="36508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5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53" indent="0">
              <a:buNone/>
              <a:defRPr sz="2800"/>
            </a:lvl2pPr>
            <a:lvl3pPr marL="912706" indent="0">
              <a:buNone/>
              <a:defRPr sz="2400"/>
            </a:lvl3pPr>
            <a:lvl4pPr marL="1369059" indent="0">
              <a:buNone/>
              <a:defRPr sz="2000"/>
            </a:lvl4pPr>
            <a:lvl5pPr marL="1825409" indent="0">
              <a:buNone/>
              <a:defRPr sz="2000"/>
            </a:lvl5pPr>
            <a:lvl6pPr marL="2281760" indent="0">
              <a:buNone/>
              <a:defRPr sz="2000"/>
            </a:lvl6pPr>
            <a:lvl7pPr marL="2738115" indent="0">
              <a:buNone/>
              <a:defRPr sz="2000"/>
            </a:lvl7pPr>
            <a:lvl8pPr marL="3194465" indent="0">
              <a:buNone/>
              <a:defRPr sz="2000"/>
            </a:lvl8pPr>
            <a:lvl9pPr marL="365081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53" indent="0">
              <a:buNone/>
              <a:defRPr sz="1200"/>
            </a:lvl2pPr>
            <a:lvl3pPr marL="912706" indent="0">
              <a:buNone/>
              <a:defRPr sz="1000"/>
            </a:lvl3pPr>
            <a:lvl4pPr marL="1369059" indent="0">
              <a:buNone/>
              <a:defRPr sz="900"/>
            </a:lvl4pPr>
            <a:lvl5pPr marL="1825409" indent="0">
              <a:buNone/>
              <a:defRPr sz="900"/>
            </a:lvl5pPr>
            <a:lvl6pPr marL="2281760" indent="0">
              <a:buNone/>
              <a:defRPr sz="900"/>
            </a:lvl6pPr>
            <a:lvl7pPr marL="2738115" indent="0">
              <a:buNone/>
              <a:defRPr sz="900"/>
            </a:lvl7pPr>
            <a:lvl8pPr marL="3194465" indent="0">
              <a:buNone/>
              <a:defRPr sz="900"/>
            </a:lvl8pPr>
            <a:lvl9pPr marL="36508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1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71" tIns="45636" rIns="91271" bIns="456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271" tIns="45636" rIns="91271" bIns="45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066F-754F-46E8-9842-BB685AE78ED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7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6" indent="-342266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74" indent="-285221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80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32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85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36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8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43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7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3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0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6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C423DB-8624-4FF9-BEF1-61DA3C893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1A549D-FE69-4074-932D-E87D7A1C0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C423DB-8624-4FF9-BEF1-61DA3C893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1A549D-FE69-4074-932D-E87D7A1C0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C423DB-8624-4FF9-BEF1-61DA3C893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1A549D-FE69-4074-932D-E87D7A1C0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C423DB-8624-4FF9-BEF1-61DA3C893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1A549D-FE69-4074-932D-E87D7A1C0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354F124-8455-49E1-8858-08A0D6C7BEB5}" type="datetime1">
              <a:rPr 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5/4/2015</a:t>
            </a:fld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657025E-DD85-4157-9B09-0D7619B531D3}" type="slidenum">
              <a:rPr 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354F124-8455-49E1-8858-08A0D6C7BEB5}" type="datetime1">
              <a:rPr 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5/4/2015</a:t>
            </a:fld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657025E-DD85-4157-9B09-0D7619B531D3}" type="slidenum">
              <a:rPr 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354F124-8455-49E1-8858-08A0D6C7BEB5}" type="datetime1">
              <a:rPr 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5/4/2015</a:t>
            </a:fld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657025E-DD85-4157-9B09-0D7619B531D3}" type="slidenum">
              <a:rPr lang="en-US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C423DB-8624-4FF9-BEF1-61DA3C8934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1A549D-FE69-4074-932D-E87D7A1C0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3A6F2D-EB02-4326-9954-EE25DEE544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CA90708-465F-41F5-AC28-576F2EFA37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11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8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ct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657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313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6975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624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980" indent="-341980" algn="l" defTabSz="912979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14" indent="-284725" algn="l" defTabSz="912979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449" indent="-227471" algn="l" defTabSz="912979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935" indent="-227471" algn="l" defTabSz="912979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425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08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4736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393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05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657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313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97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624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281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94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959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248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11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8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ct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657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313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6975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624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980" indent="-341980" algn="l" defTabSz="912979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14" indent="-284725" algn="l" defTabSz="912979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449" indent="-227471" algn="l" defTabSz="912979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935" indent="-227471" algn="l" defTabSz="912979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425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08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4736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393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05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657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313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97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624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281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94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959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248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10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defTabSz="913037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8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algn="ctr" defTabSz="913037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algn="r" defTabSz="913037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686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370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061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738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002" indent="-342002" algn="l" defTabSz="913037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62" indent="-284743" algn="l" defTabSz="913037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522" indent="-227485" algn="l" defTabSz="913037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37" indent="-227485" algn="l" defTabSz="913037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557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241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4925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610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297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686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370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061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738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424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111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9795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477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08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>
            <a:lvl1pPr defTabSz="913154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8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>
            <a:lvl1pPr algn="ctr" defTabSz="913154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>
            <a:lvl1pPr algn="r" defTabSz="913154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743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484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231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967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045" indent="-342045" algn="l" defTabSz="913154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57" indent="-284780" algn="l" defTabSz="913154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668" indent="-227515" algn="l" defTabSz="913154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242" indent="-227515" algn="l" defTabSz="913154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819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561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5302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1044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788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43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484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231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967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709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453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0194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934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05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>
            <a:lvl1pPr defTabSz="91332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8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>
            <a:lvl1pPr algn="ctr" defTabSz="91332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>
            <a:lvl1pPr algn="r" defTabSz="91332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828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655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486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3310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111" indent="-342111" algn="l" defTabSz="913329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498" indent="-284834" algn="l" defTabSz="913329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887" indent="-227559" algn="l" defTabSz="913329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549" indent="-227559" algn="l" defTabSz="913329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13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0041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5867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1696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7523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28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655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486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310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138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966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0794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619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401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defTabSz="913563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6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ctr" defTabSz="913563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r" defTabSz="913563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941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884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826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3767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199" indent="-342199" algn="l" defTabSz="913563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9" indent="-284908" algn="l" defTabSz="913563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179" indent="-227617" algn="l" defTabSz="913563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957" indent="-227617" algn="l" defTabSz="913563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739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0681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6622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2564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8507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941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884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826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767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08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5652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1593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7533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396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defTabSz="91385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1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algn="ctr" defTabSz="91385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algn="r" defTabSz="91385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6085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2169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8256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4338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309" indent="-342309" algn="l" defTabSz="91385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26" indent="-284998" algn="l" defTabSz="91385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544" indent="-227689" algn="l" defTabSz="913855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470" indent="-227689" algn="l" defTabSz="91385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397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1481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7565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3650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735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5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69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56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4338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0422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6507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2592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8676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5" y="274390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5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defTabSz="91420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75" y="624567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ctr" defTabSz="91420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5" y="624567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r" defTabSz="91420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6257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2512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8771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5023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439" indent="-342439" algn="l" defTabSz="91420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108" algn="l" defTabSz="91420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982" indent="-227776" algn="l" defTabSz="914205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82" indent="-227776" algn="l" defTabSz="91420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87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2442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8696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4953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1210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257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512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771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023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279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7535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3791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0047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_picture_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17800"/>
          <a:stretch/>
        </p:blipFill>
        <p:spPr>
          <a:xfrm>
            <a:off x="0" y="4940195"/>
            <a:ext cx="6781800" cy="19570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29400" y="4940194"/>
            <a:ext cx="2514600" cy="1917805"/>
          </a:xfrm>
          <a:prstGeom prst="rect">
            <a:avLst/>
          </a:prstGeom>
          <a:solidFill>
            <a:srgbClr val="3D7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725"/>
            <a:ext cx="9144000" cy="810476"/>
          </a:xfrm>
        </p:spPr>
        <p:txBody>
          <a:bodyPr>
            <a:noAutofit/>
          </a:bodyPr>
          <a:lstStyle/>
          <a:p>
            <a:r>
              <a:rPr lang="en-US" sz="2800" b="1" dirty="0"/>
              <a:t>Progress in modeling high latitude land surface hydrological processes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388620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Dennis P. Lettenmaier</a:t>
            </a:r>
          </a:p>
          <a:p>
            <a:endParaRPr lang="en-US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tabLst>
                <a:tab pos="1304925" algn="l"/>
              </a:tabLst>
            </a:pP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Department of Geography</a:t>
            </a:r>
          </a:p>
          <a:p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University of California, Los Angeles</a:t>
            </a:r>
          </a:p>
          <a:p>
            <a:endParaRPr lang="en-US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Canadian Geophysical Union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Montreal</a:t>
            </a:r>
          </a:p>
          <a:p>
            <a:endParaRPr lang="en-US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May 5, 2015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geog-tim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80" b="23839"/>
          <a:stretch/>
        </p:blipFill>
        <p:spPr>
          <a:xfrm>
            <a:off x="6695724" y="5029200"/>
            <a:ext cx="2381952" cy="822158"/>
          </a:xfrm>
          <a:prstGeom prst="rect">
            <a:avLst/>
          </a:prstGeom>
        </p:spPr>
      </p:pic>
      <p:pic>
        <p:nvPicPr>
          <p:cNvPr id="16" name="Picture 15" descr="geog-tim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8" t="10970" r="548"/>
          <a:stretch/>
        </p:blipFill>
        <p:spPr>
          <a:xfrm>
            <a:off x="6722318" y="6019800"/>
            <a:ext cx="2328765" cy="7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1" t="23973" r="35028" b="36356"/>
          <a:stretch/>
        </p:blipFill>
        <p:spPr bwMode="auto">
          <a:xfrm>
            <a:off x="990599" y="685800"/>
            <a:ext cx="7345055" cy="531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6400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Troy et al., JGR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25848"/>
            <a:ext cx="7886700" cy="7000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 smtClean="0"/>
              <a:t>Validation of Streamflow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475" y="903926"/>
            <a:ext cx="8565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altLang="en-US" sz="1400" dirty="0">
                <a:solidFill>
                  <a:prstClr val="black"/>
                </a:solidFill>
              </a:rPr>
              <a:t>Troy, T.J., J. Sheffield, and E.F. Wood. 2011. Estimation of the terrestrial water budget over northern Eurasia through the use of multiple data sources, </a:t>
            </a:r>
            <a:r>
              <a:rPr lang="en-US" altLang="en-US" sz="1400" i="1" dirty="0">
                <a:solidFill>
                  <a:prstClr val="black"/>
                </a:solidFill>
              </a:rPr>
              <a:t>J. Climate</a:t>
            </a:r>
            <a:r>
              <a:rPr lang="en-US" altLang="en-US" sz="1400" dirty="0">
                <a:solidFill>
                  <a:prstClr val="black"/>
                </a:solidFill>
              </a:rPr>
              <a:t>, </a:t>
            </a:r>
            <a:r>
              <a:rPr lang="en-US" sz="1400" dirty="0">
                <a:solidFill>
                  <a:prstClr val="black"/>
                </a:solidFill>
              </a:rPr>
              <a:t>24(13): 3272-3293, DOI: 10.1175/2011JCLI3936.1 </a:t>
            </a:r>
            <a:endParaRPr lang="en-US" altLang="en-US" sz="1400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88229" y="1726370"/>
            <a:ext cx="7053482" cy="4910453"/>
            <a:chOff x="1188229" y="1726370"/>
            <a:chExt cx="7053482" cy="4910453"/>
          </a:xfrm>
        </p:grpSpPr>
        <p:pic>
          <p:nvPicPr>
            <p:cNvPr id="31748" name="Picture 8" descr="Calibration_FPO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4" r="7678"/>
            <a:stretch>
              <a:fillRect/>
            </a:stretch>
          </p:blipFill>
          <p:spPr>
            <a:xfrm>
              <a:off x="1188229" y="1834636"/>
              <a:ext cx="7004050" cy="4802187"/>
            </a:xfr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148068" y="1726370"/>
              <a:ext cx="7350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</a:rPr>
                <a:t>Lena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83331" y="1726370"/>
              <a:ext cx="95039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</a:rPr>
                <a:t>Yenisei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96226" y="1774079"/>
              <a:ext cx="55711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</a:rPr>
                <a:t>Ob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30468" y="4235730"/>
              <a:ext cx="770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</a:rPr>
                <a:t>Amur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9026" y="4175172"/>
              <a:ext cx="94221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</a:rPr>
                <a:t>Volga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188853" y="4566454"/>
              <a:ext cx="4167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188853" y="4882356"/>
              <a:ext cx="416703" cy="0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215533" y="5216425"/>
              <a:ext cx="416703" cy="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588522" y="4363114"/>
              <a:ext cx="1308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O</a:t>
              </a:r>
              <a:r>
                <a:rPr lang="en-US" dirty="0" smtClean="0">
                  <a:solidFill>
                    <a:prstClr val="black"/>
                  </a:solidFill>
                </a:rPr>
                <a:t>bserved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89531" y="4691129"/>
              <a:ext cx="1652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Baseline run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95585" y="5024192"/>
              <a:ext cx="1308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Calibration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36" y="1336409"/>
            <a:ext cx="5495764" cy="4716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6553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courtesy Vladimir </a:t>
            </a:r>
            <a:r>
              <a:rPr lang="en-US" dirty="0" err="1" smtClean="0"/>
              <a:t>Romanovsky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8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10" y="1426421"/>
            <a:ext cx="6626157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8116" y="6500336"/>
            <a:ext cx="3695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visual courtesy Vladimir </a:t>
            </a:r>
            <a:r>
              <a:rPr lang="en-US" dirty="0" err="1"/>
              <a:t>Romanovsky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7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2" t="17262" r="37863" b="23425"/>
          <a:stretch/>
        </p:blipFill>
        <p:spPr bwMode="auto">
          <a:xfrm>
            <a:off x="1676400" y="609600"/>
            <a:ext cx="5791200" cy="602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52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black"/>
                </a:solidFill>
              </a:rPr>
              <a:t>Vegetation change, Northern Alaska 1949-2002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6488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rom Tape et al., GCB 2006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6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001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" y="152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Changes in surface storage (“</a:t>
            </a:r>
            <a:r>
              <a:rPr lang="en-US" sz="2800" dirty="0" err="1" smtClean="0"/>
              <a:t>Dissapearing</a:t>
            </a:r>
            <a:r>
              <a:rPr lang="en-US" sz="2800" dirty="0" smtClean="0"/>
              <a:t> Arctic lakes”)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477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courtesy Larry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06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229600" cy="1470025"/>
          </a:xfrm>
        </p:spPr>
        <p:txBody>
          <a:bodyPr/>
          <a:lstStyle/>
          <a:p>
            <a:r>
              <a:rPr lang="en-US" dirty="0" smtClean="0"/>
              <a:t>Where are we in terms of modeling?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8153400" cy="43434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For some/many of the key processes, we do reasonably well when we have local observations (including </a:t>
            </a:r>
            <a:r>
              <a:rPr lang="en-US" sz="2400" dirty="0" err="1" smtClean="0">
                <a:solidFill>
                  <a:schemeClr val="tx1"/>
                </a:solidFill>
              </a:rPr>
              <a:t>forcings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Over large areas, hard to tell as the data often are not good enough (especially model </a:t>
            </a:r>
            <a:r>
              <a:rPr lang="en-US" sz="2400" dirty="0" err="1" smtClean="0">
                <a:solidFill>
                  <a:schemeClr val="tx1"/>
                </a:solidFill>
              </a:rPr>
              <a:t>forcings</a:t>
            </a:r>
            <a:r>
              <a:rPr lang="en-US" sz="2400" dirty="0" smtClean="0">
                <a:solidFill>
                  <a:schemeClr val="tx1"/>
                </a:solidFill>
              </a:rPr>
              <a:t>) to support our ability to predict change (not just reproduce past states, which often involves calibration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The upscaling problem is a key challenge, and probably won’t be solved without more reliance on remote sensing and better in situ observations.  The community needs to do a better job of making the argument for why this should happen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9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6857" r="6142" b="41572"/>
          <a:stretch/>
        </p:blipFill>
        <p:spPr bwMode="auto">
          <a:xfrm>
            <a:off x="0" y="76200"/>
            <a:ext cx="9100458" cy="237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t="24857" r="21072" b="11714"/>
          <a:stretch/>
        </p:blipFill>
        <p:spPr bwMode="auto">
          <a:xfrm>
            <a:off x="990598" y="2452007"/>
            <a:ext cx="7038229" cy="425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72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196334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is the overarching issue?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#1, 2, and 3:  Global Change, and its manifestations at high latitudes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1676400"/>
            <a:ext cx="6334391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2427" y="650432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 IPCC AR4 WG1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4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066800"/>
          </a:xfrm>
        </p:spPr>
        <p:txBody>
          <a:bodyPr/>
          <a:lstStyle/>
          <a:p>
            <a:r>
              <a:rPr lang="en-US" dirty="0" smtClean="0"/>
              <a:t>Of specific concern to hydrology: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524000"/>
            <a:ext cx="73914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Changes in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: 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Snow cover distribution and timing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Permafrost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Streamflow changes (volume and timing)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Vegetation change and associated effects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Energetics (e.g. albedo-related)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Surface water storage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*with many co-dependences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4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"/>
          <p:cNvGrpSpPr>
            <a:grpSpLocks/>
          </p:cNvGrpSpPr>
          <p:nvPr/>
        </p:nvGrpSpPr>
        <p:grpSpPr bwMode="auto">
          <a:xfrm>
            <a:off x="228600" y="838200"/>
            <a:ext cx="8604587" cy="5664514"/>
            <a:chOff x="-53874" y="237493"/>
            <a:chExt cx="9276242" cy="6835572"/>
          </a:xfrm>
        </p:grpSpPr>
        <p:pic>
          <p:nvPicPr>
            <p:cNvPr id="35845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11"/>
            <a:stretch>
              <a:fillRect/>
            </a:stretch>
          </p:blipFill>
          <p:spPr bwMode="auto">
            <a:xfrm>
              <a:off x="99495" y="542064"/>
              <a:ext cx="3068338" cy="3126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1"/>
            <a:stretch>
              <a:fillRect/>
            </a:stretch>
          </p:blipFill>
          <p:spPr bwMode="auto">
            <a:xfrm>
              <a:off x="99495" y="3500624"/>
              <a:ext cx="3140187" cy="324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41"/>
            <a:stretch>
              <a:fillRect/>
            </a:stretch>
          </p:blipFill>
          <p:spPr bwMode="auto">
            <a:xfrm>
              <a:off x="3167833" y="589719"/>
              <a:ext cx="2959809" cy="298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861" y="484534"/>
              <a:ext cx="3028507" cy="309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861" y="3577784"/>
              <a:ext cx="2957538" cy="306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338" y="3500624"/>
              <a:ext cx="3213434" cy="316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1" name="TextBox 27"/>
            <p:cNvSpPr txBox="1">
              <a:spLocks noChangeArrowheads="1"/>
            </p:cNvSpPr>
            <p:nvPr/>
          </p:nvSpPr>
          <p:spPr bwMode="auto">
            <a:xfrm>
              <a:off x="4348180" y="237493"/>
              <a:ext cx="636574" cy="384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May</a:t>
              </a:r>
            </a:p>
          </p:txBody>
        </p:sp>
        <p:sp>
          <p:nvSpPr>
            <p:cNvPr id="35852" name="TextBox 28"/>
            <p:cNvSpPr txBox="1">
              <a:spLocks noChangeArrowheads="1"/>
            </p:cNvSpPr>
            <p:nvPr/>
          </p:nvSpPr>
          <p:spPr bwMode="auto">
            <a:xfrm>
              <a:off x="1250439" y="237493"/>
              <a:ext cx="711280" cy="384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April</a:t>
              </a:r>
            </a:p>
          </p:txBody>
        </p:sp>
        <p:sp>
          <p:nvSpPr>
            <p:cNvPr id="35853" name="TextBox 29"/>
            <p:cNvSpPr txBox="1">
              <a:spLocks noChangeArrowheads="1"/>
            </p:cNvSpPr>
            <p:nvPr/>
          </p:nvSpPr>
          <p:spPr bwMode="auto">
            <a:xfrm>
              <a:off x="7364402" y="237493"/>
              <a:ext cx="650294" cy="384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June</a:t>
              </a:r>
            </a:p>
          </p:txBody>
        </p:sp>
        <p:sp>
          <p:nvSpPr>
            <p:cNvPr id="35854" name="TextBox 30"/>
            <p:cNvSpPr txBox="1">
              <a:spLocks noChangeArrowheads="1"/>
            </p:cNvSpPr>
            <p:nvPr/>
          </p:nvSpPr>
          <p:spPr bwMode="auto">
            <a:xfrm>
              <a:off x="27646" y="6207803"/>
              <a:ext cx="609136" cy="384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VIC</a:t>
              </a:r>
            </a:p>
          </p:txBody>
        </p:sp>
        <p:sp>
          <p:nvSpPr>
            <p:cNvPr id="35855" name="TextBox 31"/>
            <p:cNvSpPr txBox="1">
              <a:spLocks noChangeArrowheads="1"/>
            </p:cNvSpPr>
            <p:nvPr/>
          </p:nvSpPr>
          <p:spPr bwMode="auto">
            <a:xfrm>
              <a:off x="-53874" y="3092859"/>
              <a:ext cx="636788" cy="384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OBS</a:t>
              </a:r>
            </a:p>
          </p:txBody>
        </p:sp>
        <p:pic>
          <p:nvPicPr>
            <p:cNvPr id="35856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712" y="6463781"/>
              <a:ext cx="4614574" cy="60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136525"/>
            <a:ext cx="9144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Arial"/>
                <a:cs typeface="Arial"/>
              </a:rPr>
              <a:t>Spatial Distribution of Monthly Mean </a:t>
            </a:r>
            <a:r>
              <a:rPr lang="en-US" sz="2600" b="1" dirty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/>
              </a:rPr>
              <a:t>SCE</a:t>
            </a: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0A8EF2-B985-44DC-BF8F-F138B5E13771}" type="slidenum">
              <a:rPr lang="en-US">
                <a:solidFill>
                  <a:srgbClr val="898989"/>
                </a:solidFill>
              </a:rPr>
              <a:pPr eaLnBrk="1" hangingPunct="1"/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650271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rom Shi et al.,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Clim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2013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212725"/>
            <a:ext cx="9144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Arial"/>
                <a:cs typeface="Arial"/>
              </a:rPr>
              <a:t>Long-term Trends in the Monthly T</a:t>
            </a:r>
            <a:r>
              <a:rPr lang="en-US" sz="2600" b="1" dirty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/>
              </a:rPr>
              <a:t>ime Series of SCE</a:t>
            </a:r>
          </a:p>
        </p:txBody>
      </p:sp>
      <p:pic>
        <p:nvPicPr>
          <p:cNvPr id="36867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t="91595" r="17825" b="4437"/>
          <a:stretch>
            <a:fillRect/>
          </a:stretch>
        </p:blipFill>
        <p:spPr bwMode="auto">
          <a:xfrm>
            <a:off x="2427514" y="6174101"/>
            <a:ext cx="54102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15590"/>
          <a:stretch>
            <a:fillRect/>
          </a:stretch>
        </p:blipFill>
        <p:spPr bwMode="auto">
          <a:xfrm>
            <a:off x="457200" y="684667"/>
            <a:ext cx="83820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90600" y="2057400"/>
            <a:ext cx="99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6600"/>
                </a:solidFill>
                <a:latin typeface="Times New Roman"/>
                <a:ea typeface="ＭＳ Ｐゴシック" charset="0"/>
                <a:cs typeface="Times New Roman"/>
              </a:rPr>
              <a:t>0.82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05400" y="2057400"/>
            <a:ext cx="99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6600"/>
                </a:solidFill>
                <a:latin typeface="Times New Roman"/>
                <a:ea typeface="ＭＳ Ｐゴシック" charset="0"/>
                <a:cs typeface="Times New Roman"/>
              </a:rPr>
              <a:t>0.64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90600" y="3733800"/>
            <a:ext cx="99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6600"/>
                </a:solidFill>
                <a:latin typeface="Times New Roman"/>
                <a:ea typeface="ＭＳ Ｐゴシック" charset="0"/>
                <a:cs typeface="Times New Roman"/>
              </a:rPr>
              <a:t>0.76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90600" y="4876800"/>
            <a:ext cx="99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6600"/>
                </a:solidFill>
                <a:latin typeface="Times New Roman"/>
                <a:ea typeface="ＭＳ Ｐゴシック" charset="0"/>
                <a:cs typeface="Times New Roman"/>
              </a:rPr>
              <a:t>0.53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105400" y="3733800"/>
            <a:ext cx="99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6600"/>
                </a:solidFill>
                <a:latin typeface="Times New Roman"/>
                <a:ea typeface="ＭＳ Ｐゴシック" charset="0"/>
                <a:cs typeface="Times New Roman"/>
              </a:rPr>
              <a:t>0.58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05400" y="4876800"/>
            <a:ext cx="99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6600"/>
                </a:solidFill>
                <a:latin typeface="Times New Roman"/>
                <a:ea typeface="ＭＳ Ｐゴシック" charset="0"/>
                <a:cs typeface="Times New Roman"/>
              </a:rPr>
              <a:t>0.55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650271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rom Shi et al.,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Clim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2013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0325"/>
            <a:ext cx="91090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/>
              </a:rPr>
              <a:t>Latitudinal Variations of Monthly SCE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/>
              </a:rPr>
              <a:t>Trends</a:t>
            </a:r>
            <a:r>
              <a:rPr lang="en-US" sz="2400" b="1" dirty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/>
              </a:rPr>
              <a:t> and Area Fractions</a:t>
            </a:r>
          </a:p>
        </p:txBody>
      </p:sp>
      <p:sp>
        <p:nvSpPr>
          <p:cNvPr id="37891" name="Picture 1"/>
          <p:cNvSpPr>
            <a:spLocks noChangeAspect="1"/>
          </p:cNvSpPr>
          <p:nvPr/>
        </p:nvSpPr>
        <p:spPr bwMode="auto">
          <a:xfrm>
            <a:off x="381000" y="1447800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562600"/>
            <a:ext cx="84582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Times New Roman"/>
                <a:ea typeface="ＭＳ Ｐゴシック" pitchFamily="34" charset="-128"/>
                <a:cs typeface="Times New Roman"/>
              </a:rPr>
              <a:t>We selected only those latitude bands within which SCE trends were statistically significant at the 90% confidence level for further analyses. For each month, we name these bands as the Snow Cover Sensitivity Zone (SCSZ). </a:t>
            </a:r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804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2133600"/>
            <a:ext cx="2743200" cy="3200400"/>
          </a:xfrm>
          <a:prstGeom prst="rect">
            <a:avLst/>
          </a:prstGeom>
          <a:noFill/>
          <a:ln w="57150">
            <a:solidFill>
              <a:srgbClr val="891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FF6600"/>
                </a:solidFill>
              </a:ln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F346340-5C42-42AE-9017-36BBE89C4A2E}" type="slidenum">
              <a:rPr lang="en-US">
                <a:solidFill>
                  <a:srgbClr val="898989"/>
                </a:solidFill>
              </a:rPr>
              <a:pPr eaLnBrk="1" hangingPunct="1"/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650271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rom Shi et al.,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Clim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2013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-749" t="-1187" r="749" b="-1187"/>
          <a:stretch>
            <a:fillRect/>
          </a:stretch>
        </p:blipFill>
        <p:spPr bwMode="auto">
          <a:xfrm>
            <a:off x="228600" y="685800"/>
            <a:ext cx="8336403" cy="49948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72200" y="636931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Peterson et al., 2002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1191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Eurasian Arctic river discharge trends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222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1" t="18602" r="30404" b="32522"/>
          <a:stretch/>
        </p:blipFill>
        <p:spPr bwMode="auto">
          <a:xfrm>
            <a:off x="457200" y="557409"/>
            <a:ext cx="807890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6400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Troy et al., JGR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6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0" t="30219" r="35550" b="28767"/>
          <a:stretch/>
        </p:blipFill>
        <p:spPr bwMode="auto">
          <a:xfrm>
            <a:off x="1295400" y="914400"/>
            <a:ext cx="7158011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6400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Troy et al., JGR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86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5217</TotalTime>
  <Words>433</Words>
  <Application>Microsoft Office PowerPoint</Application>
  <PresentationFormat>On-screen Show (4:3)</PresentationFormat>
  <Paragraphs>70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Office Theme</vt:lpstr>
      <vt:lpstr>dpl_tsukuba_presentation_feb07</vt:lpstr>
      <vt:lpstr>1_dpl_tsukuba_presentation_feb07</vt:lpstr>
      <vt:lpstr>2_dpl_tsukuba_presentation_feb07</vt:lpstr>
      <vt:lpstr>3_dpl_tsukuba_presentation_feb07</vt:lpstr>
      <vt:lpstr>4_dpl_tsukuba_presentation_feb07</vt:lpstr>
      <vt:lpstr>5_dpl_tsukuba_presentation_feb07</vt:lpstr>
      <vt:lpstr>6_dpl_tsukuba_presentation_feb07</vt:lpstr>
      <vt:lpstr>7_dpl_tsukuba_presentation_feb07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Progress in modeling high latitude land surface hydrological processes</vt:lpstr>
      <vt:lpstr>PowerPoint Presentation</vt:lpstr>
      <vt:lpstr>Of specific concern to hydrology: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Validation of Streamflow</vt:lpstr>
      <vt:lpstr>PowerPoint Presentation</vt:lpstr>
      <vt:lpstr>PowerPoint Presentation</vt:lpstr>
      <vt:lpstr>PowerPoint Presentation</vt:lpstr>
      <vt:lpstr>PowerPoint Presentation</vt:lpstr>
      <vt:lpstr>Where are we in terms of modeling?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TRANSBOUNDARY FOREST SCIENCE AND MANAGEMENT DIALOGUE</dc:title>
  <dc:creator>lettenma</dc:creator>
  <cp:lastModifiedBy>Dennis Lettenmaier</cp:lastModifiedBy>
  <cp:revision>175</cp:revision>
  <dcterms:created xsi:type="dcterms:W3CDTF">2014-02-25T04:39:06Z</dcterms:created>
  <dcterms:modified xsi:type="dcterms:W3CDTF">2015-05-05T11:28:20Z</dcterms:modified>
</cp:coreProperties>
</file>