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slideLayouts/slideLayout21.xml" ContentType="application/vnd.openxmlformats-officedocument.presentationml.slideLayout+xml"/>
  <Override PartName="/ppt/theme/theme19.xml" ContentType="application/vnd.openxmlformats-officedocument.theme+xml"/>
  <Override PartName="/ppt/slideLayouts/slideLayout22.xml" ContentType="application/vnd.openxmlformats-officedocument.presentationml.slideLayout+xml"/>
  <Override PartName="/ppt/theme/theme20.xml" ContentType="application/vnd.openxmlformats-officedocument.theme+xml"/>
  <Override PartName="/ppt/slideLayouts/slideLayout23.xml" ContentType="application/vnd.openxmlformats-officedocument.presentationml.slideLayout+xml"/>
  <Override PartName="/ppt/theme/theme21.xml" ContentType="application/vnd.openxmlformats-officedocument.theme+xml"/>
  <Override PartName="/ppt/slideLayouts/slideLayout24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46" r:id="rId3"/>
    <p:sldMasterId id="2147483748" r:id="rId4"/>
    <p:sldMasterId id="2147483750" r:id="rId5"/>
    <p:sldMasterId id="2147483752" r:id="rId6"/>
    <p:sldMasterId id="2147483754" r:id="rId7"/>
    <p:sldMasterId id="2147483756" r:id="rId8"/>
    <p:sldMasterId id="2147483758" r:id="rId9"/>
    <p:sldMasterId id="2147483759" r:id="rId10"/>
    <p:sldMasterId id="2147483761" r:id="rId11"/>
    <p:sldMasterId id="2147483763" r:id="rId12"/>
    <p:sldMasterId id="2147483767" r:id="rId13"/>
    <p:sldMasterId id="2147483769" r:id="rId14"/>
    <p:sldMasterId id="2147483771" r:id="rId15"/>
    <p:sldMasterId id="2147483773" r:id="rId16"/>
    <p:sldMasterId id="2147483775" r:id="rId17"/>
    <p:sldMasterId id="2147483779" r:id="rId18"/>
    <p:sldMasterId id="2147483783" r:id="rId19"/>
    <p:sldMasterId id="2147483785" r:id="rId20"/>
    <p:sldMasterId id="2147483787" r:id="rId21"/>
    <p:sldMasterId id="2147483791" r:id="rId22"/>
  </p:sldMasterIdLst>
  <p:notesMasterIdLst>
    <p:notesMasterId r:id="rId41"/>
  </p:notesMasterIdLst>
  <p:sldIdLst>
    <p:sldId id="256" r:id="rId23"/>
    <p:sldId id="257" r:id="rId24"/>
    <p:sldId id="258" r:id="rId25"/>
    <p:sldId id="259" r:id="rId26"/>
    <p:sldId id="273" r:id="rId27"/>
    <p:sldId id="274" r:id="rId28"/>
    <p:sldId id="276" r:id="rId29"/>
    <p:sldId id="262" r:id="rId30"/>
    <p:sldId id="260" r:id="rId31"/>
    <p:sldId id="261" r:id="rId32"/>
    <p:sldId id="264" r:id="rId33"/>
    <p:sldId id="265" r:id="rId34"/>
    <p:sldId id="266" r:id="rId35"/>
    <p:sldId id="267" r:id="rId36"/>
    <p:sldId id="268" r:id="rId37"/>
    <p:sldId id="270" r:id="rId38"/>
    <p:sldId id="272" r:id="rId39"/>
    <p:sldId id="277" r:id="rId40"/>
  </p:sldIdLst>
  <p:sldSz cx="9144000" cy="6858000" type="screen4x3"/>
  <p:notesSz cx="6858000" cy="9144000"/>
  <p:defaultTextStyle>
    <a:defPPr>
      <a:defRPr lang="en-US"/>
    </a:defPPr>
    <a:lvl1pPr marL="0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53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706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59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409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760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115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465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816" algn="l" defTabSz="9127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4BF"/>
    <a:srgbClr val="3284BA"/>
    <a:srgbClr val="3D77BA"/>
    <a:srgbClr val="4688D6"/>
    <a:srgbClr val="417FC4"/>
    <a:srgbClr val="448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65" autoAdjust="0"/>
    <p:restoredTop sz="86572" autoAdjust="0"/>
  </p:normalViewPr>
  <p:slideViewPr>
    <p:cSldViewPr>
      <p:cViewPr>
        <p:scale>
          <a:sx n="66" d="100"/>
          <a:sy n="66" d="100"/>
        </p:scale>
        <p:origin x="-19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ve\fil\home\iha\presentations\20141215_dennis_agu2014\wateru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/>
              <a:t>Potential and Actual Irrigation</a:t>
            </a:r>
            <a:r>
              <a:rPr lang="nb-NO" sz="1600" baseline="0"/>
              <a:t> Water Consumption (Global)</a:t>
            </a:r>
            <a:endParaRPr lang="nb-NO" sz="16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LPJmL Pot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'h08'!$A$2:$A$13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lpjml!$B$2:$B$13</c:f>
              <c:numCache>
                <c:formatCode>General</c:formatCode>
                <c:ptCount val="12"/>
                <c:pt idx="0">
                  <c:v>75.087000000000003</c:v>
                </c:pt>
                <c:pt idx="1">
                  <c:v>74.802999999999997</c:v>
                </c:pt>
                <c:pt idx="2">
                  <c:v>125.386</c:v>
                </c:pt>
                <c:pt idx="3">
                  <c:v>148.255</c:v>
                </c:pt>
                <c:pt idx="4">
                  <c:v>150.821</c:v>
                </c:pt>
                <c:pt idx="5">
                  <c:v>118.02500000000001</c:v>
                </c:pt>
                <c:pt idx="6">
                  <c:v>80.974000000000004</c:v>
                </c:pt>
                <c:pt idx="7">
                  <c:v>62.877000000000002</c:v>
                </c:pt>
                <c:pt idx="8">
                  <c:v>35.512</c:v>
                </c:pt>
                <c:pt idx="9">
                  <c:v>27.196000000000002</c:v>
                </c:pt>
                <c:pt idx="10">
                  <c:v>16.995000000000001</c:v>
                </c:pt>
                <c:pt idx="11">
                  <c:v>16.218</c:v>
                </c:pt>
              </c:numCache>
            </c:numRef>
          </c:val>
          <c:smooth val="0"/>
        </c:ser>
        <c:ser>
          <c:idx val="3"/>
          <c:order val="1"/>
          <c:tx>
            <c:v>VIC Pot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tar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'h08'!$A$2:$A$13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vic!$B$2:$B$13</c:f>
              <c:numCache>
                <c:formatCode>General</c:formatCode>
                <c:ptCount val="12"/>
                <c:pt idx="0">
                  <c:v>55.997</c:v>
                </c:pt>
                <c:pt idx="1">
                  <c:v>81.709999999999994</c:v>
                </c:pt>
                <c:pt idx="2">
                  <c:v>119.94199999999999</c:v>
                </c:pt>
                <c:pt idx="3">
                  <c:v>142.30699999999999</c:v>
                </c:pt>
                <c:pt idx="4">
                  <c:v>117.901</c:v>
                </c:pt>
                <c:pt idx="5">
                  <c:v>106.375</c:v>
                </c:pt>
                <c:pt idx="6">
                  <c:v>125.101</c:v>
                </c:pt>
                <c:pt idx="7">
                  <c:v>123.024</c:v>
                </c:pt>
                <c:pt idx="8">
                  <c:v>98.825000000000003</c:v>
                </c:pt>
                <c:pt idx="9">
                  <c:v>60.255000000000003</c:v>
                </c:pt>
                <c:pt idx="10">
                  <c:v>34.097999999999999</c:v>
                </c:pt>
                <c:pt idx="11">
                  <c:v>39.942999999999998</c:v>
                </c:pt>
              </c:numCache>
            </c:numRef>
          </c:val>
          <c:smooth val="0"/>
        </c:ser>
        <c:ser>
          <c:idx val="0"/>
          <c:order val="2"/>
          <c:tx>
            <c:v>LPJmL Act</c:v>
          </c:tx>
          <c:spPr>
            <a:ln w="412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lpjml!$B$18:$B$29</c:f>
              <c:numCache>
                <c:formatCode>General</c:formatCode>
                <c:ptCount val="12"/>
                <c:pt idx="0">
                  <c:v>42.084000000000003</c:v>
                </c:pt>
                <c:pt idx="1">
                  <c:v>39.308</c:v>
                </c:pt>
                <c:pt idx="2">
                  <c:v>64.578000000000003</c:v>
                </c:pt>
                <c:pt idx="3">
                  <c:v>86.731999999999999</c:v>
                </c:pt>
                <c:pt idx="4">
                  <c:v>100.126</c:v>
                </c:pt>
                <c:pt idx="5">
                  <c:v>84.494</c:v>
                </c:pt>
                <c:pt idx="6">
                  <c:v>62.375999999999998</c:v>
                </c:pt>
                <c:pt idx="7">
                  <c:v>48.402999999999999</c:v>
                </c:pt>
                <c:pt idx="8">
                  <c:v>26.152999999999999</c:v>
                </c:pt>
                <c:pt idx="9">
                  <c:v>19.966000000000001</c:v>
                </c:pt>
                <c:pt idx="10">
                  <c:v>12.648999999999999</c:v>
                </c:pt>
                <c:pt idx="11">
                  <c:v>11.381</c:v>
                </c:pt>
              </c:numCache>
            </c:numRef>
          </c:val>
          <c:smooth val="0"/>
        </c:ser>
        <c:ser>
          <c:idx val="2"/>
          <c:order val="3"/>
          <c:tx>
            <c:v>VIC Act</c:v>
          </c:tx>
          <c:spPr>
            <a:ln w="3810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vic!$B$18:$B$29</c:f>
              <c:numCache>
                <c:formatCode>General</c:formatCode>
                <c:ptCount val="12"/>
                <c:pt idx="0">
                  <c:v>48.927999999999997</c:v>
                </c:pt>
                <c:pt idx="1">
                  <c:v>56.884999999999998</c:v>
                </c:pt>
                <c:pt idx="2">
                  <c:v>74.941000000000003</c:v>
                </c:pt>
                <c:pt idx="3">
                  <c:v>79.733000000000004</c:v>
                </c:pt>
                <c:pt idx="4">
                  <c:v>71.081000000000003</c:v>
                </c:pt>
                <c:pt idx="5">
                  <c:v>78.147999999999996</c:v>
                </c:pt>
                <c:pt idx="6">
                  <c:v>88.826999999999998</c:v>
                </c:pt>
                <c:pt idx="7">
                  <c:v>82.292000000000002</c:v>
                </c:pt>
                <c:pt idx="8">
                  <c:v>70.007999999999996</c:v>
                </c:pt>
                <c:pt idx="9">
                  <c:v>50.77</c:v>
                </c:pt>
                <c:pt idx="10">
                  <c:v>34.832000000000001</c:v>
                </c:pt>
                <c:pt idx="11">
                  <c:v>40.11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78432"/>
        <c:axId val="116980352"/>
      </c:lineChart>
      <c:catAx>
        <c:axId val="11697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80352"/>
        <c:crosses val="autoZero"/>
        <c:auto val="1"/>
        <c:lblAlgn val="ctr"/>
        <c:lblOffset val="100"/>
        <c:noMultiLvlLbl val="0"/>
      </c:catAx>
      <c:valAx>
        <c:axId val="11698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km3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7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36D8A-46BC-4215-A006-E378C83759A6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BA4A-3E8E-4243-B672-A55A72FC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82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65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146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525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906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29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67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050" algn="l" defTabSz="912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BA4A-3E8E-4243-B672-A55A72FC17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BA4A-3E8E-4243-B672-A55A72FC17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4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9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7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FB86-90B2-4D8D-9C1B-A5169608007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0B-E639-421B-91A0-77F9C29C5B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8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FB86-90B2-4D8D-9C1B-A5169608007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0B-E639-421B-91A0-77F9C29C5B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89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FB86-90B2-4D8D-9C1B-A5169608007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0B-E639-421B-91A0-77F9C29C5B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89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FB86-90B2-4D8D-9C1B-A5169608007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05.01.2015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440B-E639-421B-91A0-77F9C29C5B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8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05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05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2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0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0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0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05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F2C26-A675-4718-BE77-490F3E0276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45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F2C26-A675-4718-BE77-490F3E0276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45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F2C26-A675-4718-BE77-490F3E0276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4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4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3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3" indent="0">
              <a:buNone/>
              <a:defRPr sz="2000" b="1"/>
            </a:lvl2pPr>
            <a:lvl3pPr marL="912706" indent="0">
              <a:buNone/>
              <a:defRPr sz="1800" b="1"/>
            </a:lvl3pPr>
            <a:lvl4pPr marL="1369059" indent="0">
              <a:buNone/>
              <a:defRPr sz="1600" b="1"/>
            </a:lvl4pPr>
            <a:lvl5pPr marL="1825409" indent="0">
              <a:buNone/>
              <a:defRPr sz="1600" b="1"/>
            </a:lvl5pPr>
            <a:lvl6pPr marL="2281760" indent="0">
              <a:buNone/>
              <a:defRPr sz="1600" b="1"/>
            </a:lvl6pPr>
            <a:lvl7pPr marL="2738115" indent="0">
              <a:buNone/>
              <a:defRPr sz="1600" b="1"/>
            </a:lvl7pPr>
            <a:lvl8pPr marL="3194465" indent="0">
              <a:buNone/>
              <a:defRPr sz="1600" b="1"/>
            </a:lvl8pPr>
            <a:lvl9pPr marL="36508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53" indent="0">
              <a:buNone/>
              <a:defRPr sz="2000" b="1"/>
            </a:lvl2pPr>
            <a:lvl3pPr marL="912706" indent="0">
              <a:buNone/>
              <a:defRPr sz="1800" b="1"/>
            </a:lvl3pPr>
            <a:lvl4pPr marL="1369059" indent="0">
              <a:buNone/>
              <a:defRPr sz="1600" b="1"/>
            </a:lvl4pPr>
            <a:lvl5pPr marL="1825409" indent="0">
              <a:buNone/>
              <a:defRPr sz="1600" b="1"/>
            </a:lvl5pPr>
            <a:lvl6pPr marL="2281760" indent="0">
              <a:buNone/>
              <a:defRPr sz="1600" b="1"/>
            </a:lvl6pPr>
            <a:lvl7pPr marL="2738115" indent="0">
              <a:buNone/>
              <a:defRPr sz="1600" b="1"/>
            </a:lvl7pPr>
            <a:lvl8pPr marL="3194465" indent="0">
              <a:buNone/>
              <a:defRPr sz="1600" b="1"/>
            </a:lvl8pPr>
            <a:lvl9pPr marL="36508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6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8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1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9" y="2730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53" indent="0">
              <a:buNone/>
              <a:defRPr sz="1200"/>
            </a:lvl2pPr>
            <a:lvl3pPr marL="912706" indent="0">
              <a:buNone/>
              <a:defRPr sz="1000"/>
            </a:lvl3pPr>
            <a:lvl4pPr marL="1369059" indent="0">
              <a:buNone/>
              <a:defRPr sz="900"/>
            </a:lvl4pPr>
            <a:lvl5pPr marL="1825409" indent="0">
              <a:buNone/>
              <a:defRPr sz="900"/>
            </a:lvl5pPr>
            <a:lvl6pPr marL="2281760" indent="0">
              <a:buNone/>
              <a:defRPr sz="900"/>
            </a:lvl6pPr>
            <a:lvl7pPr marL="2738115" indent="0">
              <a:buNone/>
              <a:defRPr sz="900"/>
            </a:lvl7pPr>
            <a:lvl8pPr marL="3194465" indent="0">
              <a:buNone/>
              <a:defRPr sz="900"/>
            </a:lvl8pPr>
            <a:lvl9pPr marL="36508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5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53" indent="0">
              <a:buNone/>
              <a:defRPr sz="2800"/>
            </a:lvl2pPr>
            <a:lvl3pPr marL="912706" indent="0">
              <a:buNone/>
              <a:defRPr sz="2400"/>
            </a:lvl3pPr>
            <a:lvl4pPr marL="1369059" indent="0">
              <a:buNone/>
              <a:defRPr sz="2000"/>
            </a:lvl4pPr>
            <a:lvl5pPr marL="1825409" indent="0">
              <a:buNone/>
              <a:defRPr sz="2000"/>
            </a:lvl5pPr>
            <a:lvl6pPr marL="2281760" indent="0">
              <a:buNone/>
              <a:defRPr sz="2000"/>
            </a:lvl6pPr>
            <a:lvl7pPr marL="2738115" indent="0">
              <a:buNone/>
              <a:defRPr sz="2000"/>
            </a:lvl7pPr>
            <a:lvl8pPr marL="3194465" indent="0">
              <a:buNone/>
              <a:defRPr sz="2000"/>
            </a:lvl8pPr>
            <a:lvl9pPr marL="365081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53" indent="0">
              <a:buNone/>
              <a:defRPr sz="1200"/>
            </a:lvl2pPr>
            <a:lvl3pPr marL="912706" indent="0">
              <a:buNone/>
              <a:defRPr sz="1000"/>
            </a:lvl3pPr>
            <a:lvl4pPr marL="1369059" indent="0">
              <a:buNone/>
              <a:defRPr sz="900"/>
            </a:lvl4pPr>
            <a:lvl5pPr marL="1825409" indent="0">
              <a:buNone/>
              <a:defRPr sz="900"/>
            </a:lvl5pPr>
            <a:lvl6pPr marL="2281760" indent="0">
              <a:buNone/>
              <a:defRPr sz="900"/>
            </a:lvl6pPr>
            <a:lvl7pPr marL="2738115" indent="0">
              <a:buNone/>
              <a:defRPr sz="900"/>
            </a:lvl7pPr>
            <a:lvl8pPr marL="3194465" indent="0">
              <a:buNone/>
              <a:defRPr sz="900"/>
            </a:lvl8pPr>
            <a:lvl9pPr marL="36508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1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2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3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71" tIns="45636" rIns="91271" bIns="456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5"/>
            <a:ext cx="8229600" cy="4525963"/>
          </a:xfrm>
          <a:prstGeom prst="rect">
            <a:avLst/>
          </a:prstGeom>
        </p:spPr>
        <p:txBody>
          <a:bodyPr vert="horz" lIns="91271" tIns="45636" rIns="91271" bIns="45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066F-754F-46E8-9842-BB685AE78ED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9"/>
            <a:ext cx="2895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9"/>
            <a:ext cx="2133600" cy="365125"/>
          </a:xfrm>
          <a:prstGeom prst="rect">
            <a:avLst/>
          </a:prstGeom>
        </p:spPr>
        <p:txBody>
          <a:bodyPr vert="horz" lIns="91271" tIns="45636" rIns="91271" bIns="4563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14FE-58A6-40C4-9364-A89021EC1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7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6" indent="-342266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74" indent="-285221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80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32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85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36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8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43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79" indent="-228177" algn="l" defTabSz="9127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3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5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09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60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1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65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6" algn="l" defTabSz="912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45FB86-90B2-4D8D-9C1B-A5169608007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05.01.2015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45440B-E639-421B-91A0-77F9C29C5B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45FB86-90B2-4D8D-9C1B-A5169608007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05.01.2015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45440B-E639-421B-91A0-77F9C29C5B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45FB86-90B2-4D8D-9C1B-A5169608007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05.01.2015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45440B-E639-421B-91A0-77F9C29C5B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45FB86-90B2-4D8D-9C1B-A5169608007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05.01.2015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45440B-E639-421B-91A0-77F9C29C5BA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A86FD9-296F-4639-9DD3-C405092D44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0319A1-3B58-49AB-9CDF-72D53E302F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274419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7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9" y="624569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ct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657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313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6975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624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980" indent="-341980" algn="l" defTabSz="912979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14" indent="-284725" algn="l" defTabSz="912979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449" indent="-227471" algn="l" defTabSz="912979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935" indent="-227471" algn="l" defTabSz="912979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425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08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4736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393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05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657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313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97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624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281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94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959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248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CD8B8A-9F73-4255-AB77-3D95C7C6AA00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CD8B8A-9F73-4255-AB77-3D95C7C6AA00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CD8B8A-9F73-4255-AB77-3D95C7C6AA00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274419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7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9" y="624569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ct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1" tIns="45636" rIns="91271" bIns="45636" numCol="1" anchor="t" anchorCtr="0" compatLnSpc="1">
            <a:prstTxWarp prst="textNoShape">
              <a:avLst/>
            </a:prstTxWarp>
          </a:bodyPr>
          <a:lstStyle>
            <a:lvl1pPr algn="r" defTabSz="91297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657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313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6975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624" algn="ctr" defTabSz="91297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980" indent="-341980" algn="l" defTabSz="912979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14" indent="-284725" algn="l" defTabSz="912979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449" indent="-227471" algn="l" defTabSz="912979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935" indent="-227471" algn="l" defTabSz="912979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425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08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4736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393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051" indent="-227471" algn="l" defTabSz="91297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657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313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697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624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281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940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9595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248" algn="l" defTabSz="891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274419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7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defTabSz="913037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9" y="624569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algn="ctr" defTabSz="913037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6" tIns="45639" rIns="91276" bIns="45639" numCol="1" anchor="t" anchorCtr="0" compatLnSpc="1">
            <a:prstTxWarp prst="textNoShape">
              <a:avLst/>
            </a:prstTxWarp>
          </a:bodyPr>
          <a:lstStyle>
            <a:lvl1pPr algn="r" defTabSz="913037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686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370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061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738" algn="ctr" defTabSz="9130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002" indent="-342002" algn="l" defTabSz="913037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262" indent="-284743" algn="l" defTabSz="913037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522" indent="-227485" algn="l" defTabSz="913037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37" indent="-227485" algn="l" defTabSz="913037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557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241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4925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0610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297" indent="-227485" algn="l" defTabSz="913037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686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370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061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738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424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111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9795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477" algn="l" defTabSz="891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274414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7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>
            <a:lvl1pPr defTabSz="913154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9" y="624569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>
            <a:lvl1pPr algn="ctr" defTabSz="913154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8" tIns="45645" rIns="91288" bIns="45645" numCol="1" anchor="t" anchorCtr="0" compatLnSpc="1">
            <a:prstTxWarp prst="textNoShape">
              <a:avLst/>
            </a:prstTxWarp>
          </a:bodyPr>
          <a:lstStyle>
            <a:lvl1pPr algn="r" defTabSz="913154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743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484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231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2967" algn="ctr" defTabSz="91315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045" indent="-342045" algn="l" defTabSz="913154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57" indent="-284780" algn="l" defTabSz="913154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668" indent="-227515" algn="l" defTabSz="913154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242" indent="-227515" algn="l" defTabSz="913154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819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9561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5302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1044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6788" indent="-227515" algn="l" defTabSz="91315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43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484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231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2967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709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453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0194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5934" algn="l" defTabSz="891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274414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7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>
            <a:lvl1pPr defTabSz="91332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9" y="624569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>
            <a:lvl1pPr algn="ctr" defTabSz="91332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6" tIns="45653" rIns="91306" bIns="45653" numCol="1" anchor="t" anchorCtr="0" compatLnSpc="1">
            <a:prstTxWarp prst="textNoShape">
              <a:avLst/>
            </a:prstTxWarp>
          </a:bodyPr>
          <a:lstStyle>
            <a:lvl1pPr algn="r" defTabSz="913329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828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655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486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3310" algn="ctr" defTabSz="913329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111" indent="-342111" algn="l" defTabSz="913329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498" indent="-284834" algn="l" defTabSz="913329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887" indent="-227559" algn="l" defTabSz="913329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549" indent="-227559" algn="l" defTabSz="913329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13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0041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5867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1696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7523" indent="-227559" algn="l" defTabSz="91332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28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655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486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310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138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966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0794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619" algn="l" defTabSz="89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274409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7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defTabSz="913563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6" y="624569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ctr" defTabSz="913563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29" tIns="45665" rIns="91329" bIns="45665" numCol="1" anchor="t" anchorCtr="0" compatLnSpc="1">
            <a:prstTxWarp prst="textNoShape">
              <a:avLst/>
            </a:prstTxWarp>
          </a:bodyPr>
          <a:lstStyle>
            <a:lvl1pPr algn="r" defTabSz="913563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5941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1884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7826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3767" algn="ctr" defTabSz="91356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199" indent="-342199" algn="l" defTabSz="913563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9" indent="-284908" algn="l" defTabSz="913563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179" indent="-227617" algn="l" defTabSz="913563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957" indent="-227617" algn="l" defTabSz="913563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739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0681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6622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2564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8507" indent="-227617" algn="l" defTabSz="91356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941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1884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826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767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08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5652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1593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7533" algn="l" defTabSz="891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274403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7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defTabSz="91385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83" y="624569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algn="ctr" defTabSz="91385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80" rIns="91358" bIns="45680" numCol="1" anchor="t" anchorCtr="0" compatLnSpc="1">
            <a:prstTxWarp prst="textNoShape">
              <a:avLst/>
            </a:prstTxWarp>
          </a:bodyPr>
          <a:lstStyle>
            <a:lvl1pPr algn="r" defTabSz="91385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6085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2169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8256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4338" algn="ctr" defTabSz="91385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309" indent="-342309" algn="l" defTabSz="91385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26" indent="-284998" algn="l" defTabSz="91385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544" indent="-227689" algn="l" defTabSz="913855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470" indent="-227689" algn="l" defTabSz="91385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397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1481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7565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3650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39735" indent="-227689" algn="l" defTabSz="91385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5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69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256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4338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0422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6507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2592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8676" algn="l" defTabSz="892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274398"/>
            <a:ext cx="8229290" cy="11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57" y="1599787"/>
            <a:ext cx="8229290" cy="45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defTabSz="91420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77" y="6245699"/>
            <a:ext cx="2896065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ctr" defTabSz="91420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57" y="6245699"/>
            <a:ext cx="2133290" cy="47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r" defTabSz="914205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643E87-218D-464B-9B4D-FAD2BB7615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46257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92512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38771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785023" algn="ctr" defTabSz="9142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439" indent="-342439" algn="l" defTabSz="91420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0" indent="-285108" algn="l" defTabSz="91420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982" indent="-227776" algn="l" defTabSz="914205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82" indent="-227776" algn="l" defTabSz="91420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87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2442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8696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4953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1210" indent="-227776" algn="l" defTabSz="9142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257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512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771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023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279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7535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3791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0047" algn="l" defTabSz="8925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_picture_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17800"/>
          <a:stretch/>
        </p:blipFill>
        <p:spPr>
          <a:xfrm>
            <a:off x="0" y="4940215"/>
            <a:ext cx="6781800" cy="19570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29400" y="4940214"/>
            <a:ext cx="2514600" cy="1917805"/>
          </a:xfrm>
          <a:prstGeom prst="rect">
            <a:avLst/>
          </a:prstGeom>
          <a:solidFill>
            <a:srgbClr val="3D7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732"/>
            <a:ext cx="9144000" cy="1039091"/>
          </a:xfrm>
        </p:spPr>
        <p:txBody>
          <a:bodyPr>
            <a:noAutofit/>
          </a:bodyPr>
          <a:lstStyle/>
          <a:p>
            <a:r>
              <a:rPr lang="en-US" sz="3600" b="1" dirty="0"/>
              <a:t>Natural and human induced changes in the water cycle:  Relative magnitudes and trends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Dennis P. Lettenmaier</a:t>
            </a:r>
          </a:p>
          <a:p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304925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Geography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California, Los Angeles</a:t>
            </a:r>
          </a:p>
          <a:p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Geophysical Union Fall Meeting </a:t>
            </a:r>
          </a:p>
          <a:p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15, 2014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geog-tim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80" b="23839"/>
          <a:stretch/>
        </p:blipFill>
        <p:spPr>
          <a:xfrm>
            <a:off x="6695724" y="5029200"/>
            <a:ext cx="2381952" cy="822158"/>
          </a:xfrm>
          <a:prstGeom prst="rect">
            <a:avLst/>
          </a:prstGeom>
        </p:spPr>
      </p:pic>
      <p:pic>
        <p:nvPicPr>
          <p:cNvPr id="16" name="Picture 15" descr="geog-tim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8" t="10970" r="548"/>
          <a:stretch/>
        </p:blipFill>
        <p:spPr>
          <a:xfrm>
            <a:off x="6722318" y="6019800"/>
            <a:ext cx="2328765" cy="7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11825"/>
          <a:stretch/>
        </p:blipFill>
        <p:spPr>
          <a:xfrm>
            <a:off x="933327" y="1323833"/>
            <a:ext cx="6960940" cy="466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6477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WATCH project, visual courtesy </a:t>
            </a:r>
            <a:r>
              <a:rPr lang="en-US" dirty="0" err="1" smtClean="0"/>
              <a:t>Ingjerd</a:t>
            </a:r>
            <a:r>
              <a:rPr lang="en-US" dirty="0" smtClean="0"/>
              <a:t> </a:t>
            </a:r>
            <a:r>
              <a:rPr lang="en-US" dirty="0" err="1" smtClean="0"/>
              <a:t>Haddeland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33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Irrigation consumptive use estimated seasonal cycle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20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325563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Potential and actual irrigation consumptive use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Potential</a:t>
            </a:r>
            <a:r>
              <a:rPr lang="nb-NO" dirty="0" smtClean="0"/>
              <a:t> </a:t>
            </a:r>
            <a:r>
              <a:rPr lang="nb-NO" dirty="0" err="1" smtClean="0"/>
              <a:t>consumption</a:t>
            </a:r>
            <a:endParaRPr lang="nb-NO" dirty="0" smtClean="0"/>
          </a:p>
          <a:p>
            <a:pPr lvl="1"/>
            <a:r>
              <a:rPr lang="nb-NO" dirty="0" err="1" smtClean="0"/>
              <a:t>LPjML</a:t>
            </a:r>
            <a:r>
              <a:rPr lang="nb-NO" dirty="0" smtClean="0"/>
              <a:t>: 930 km</a:t>
            </a:r>
            <a:r>
              <a:rPr lang="nb-NO" baseline="30000" dirty="0" smtClean="0"/>
              <a:t>3</a:t>
            </a:r>
            <a:r>
              <a:rPr lang="nb-NO" dirty="0" smtClean="0"/>
              <a:t> year</a:t>
            </a:r>
            <a:r>
              <a:rPr lang="nb-NO" baseline="30000" dirty="0" smtClean="0"/>
              <a:t>-1 </a:t>
            </a:r>
            <a:endParaRPr lang="nb-NO" dirty="0" smtClean="0"/>
          </a:p>
          <a:p>
            <a:pPr lvl="1"/>
            <a:r>
              <a:rPr lang="nb-NO" dirty="0" smtClean="0"/>
              <a:t>VIC: 1100 </a:t>
            </a:r>
            <a:r>
              <a:rPr lang="nb-NO" dirty="0"/>
              <a:t>km</a:t>
            </a:r>
            <a:r>
              <a:rPr lang="nb-NO" baseline="30000" dirty="0"/>
              <a:t>3</a:t>
            </a:r>
            <a:r>
              <a:rPr lang="nb-NO" dirty="0"/>
              <a:t> year</a:t>
            </a:r>
            <a:r>
              <a:rPr lang="nb-NO" baseline="30000" dirty="0"/>
              <a:t>-1 </a:t>
            </a:r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r>
              <a:rPr lang="nb-NO" dirty="0" err="1" smtClean="0"/>
              <a:t>Actual</a:t>
            </a:r>
            <a:r>
              <a:rPr lang="nb-NO" dirty="0" smtClean="0"/>
              <a:t> </a:t>
            </a:r>
            <a:r>
              <a:rPr lang="nb-NO" dirty="0" err="1" smtClean="0"/>
              <a:t>consumption</a:t>
            </a:r>
            <a:endParaRPr lang="nb-NO" dirty="0" smtClean="0"/>
          </a:p>
          <a:p>
            <a:pPr lvl="1"/>
            <a:r>
              <a:rPr lang="nb-NO" dirty="0" err="1" smtClean="0"/>
              <a:t>LPjML</a:t>
            </a:r>
            <a:r>
              <a:rPr lang="nb-NO" dirty="0" smtClean="0"/>
              <a:t>: 600 </a:t>
            </a:r>
            <a:r>
              <a:rPr lang="nb-NO" dirty="0"/>
              <a:t>km</a:t>
            </a:r>
            <a:r>
              <a:rPr lang="nb-NO" baseline="30000" dirty="0"/>
              <a:t>3</a:t>
            </a:r>
            <a:r>
              <a:rPr lang="nb-NO" dirty="0"/>
              <a:t> year</a:t>
            </a:r>
            <a:r>
              <a:rPr lang="nb-NO" baseline="30000" dirty="0"/>
              <a:t>-1 </a:t>
            </a:r>
            <a:endParaRPr lang="nb-NO" dirty="0" smtClean="0"/>
          </a:p>
          <a:p>
            <a:pPr lvl="1"/>
            <a:r>
              <a:rPr lang="nb-NO" dirty="0" smtClean="0"/>
              <a:t>VIC: 780 </a:t>
            </a:r>
            <a:r>
              <a:rPr lang="nb-NO" dirty="0"/>
              <a:t>km</a:t>
            </a:r>
            <a:r>
              <a:rPr lang="nb-NO" baseline="30000" dirty="0"/>
              <a:t>3</a:t>
            </a:r>
            <a:r>
              <a:rPr lang="nb-NO" dirty="0"/>
              <a:t> year</a:t>
            </a:r>
            <a:r>
              <a:rPr lang="nb-NO" baseline="30000" dirty="0"/>
              <a:t>-1 </a:t>
            </a:r>
            <a:endParaRPr lang="nb-NO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155520"/>
              </p:ext>
            </p:extLst>
          </p:nvPr>
        </p:nvGraphicFramePr>
        <p:xfrm>
          <a:off x="3652083" y="1923298"/>
          <a:ext cx="4863269" cy="398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6477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WATCH project, visual courtesy </a:t>
            </a:r>
            <a:r>
              <a:rPr lang="en-US" dirty="0" err="1" smtClean="0"/>
              <a:t>Ingjerd</a:t>
            </a:r>
            <a:r>
              <a:rPr lang="en-US" dirty="0" smtClean="0"/>
              <a:t> </a:t>
            </a:r>
            <a:r>
              <a:rPr lang="en-US" dirty="0" err="1" smtClean="0"/>
              <a:t>Haddeland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9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Location of the model simulated basins and reservoirs</a:t>
            </a:r>
            <a:endParaRPr lang="en-US" sz="3600" dirty="0"/>
          </a:p>
        </p:txBody>
      </p:sp>
      <p:pic>
        <p:nvPicPr>
          <p:cNvPr id="4" name="Picture 3" descr="C:\Users\tian\Dropbox\Publication\2014\Reservoir\all_basins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1" y="1968200"/>
            <a:ext cx="8037298" cy="31889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96451" y="5618206"/>
            <a:ext cx="6351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</a:rPr>
              <a:t>32 basins, 166 large reservoirs with total capacity 3900 km</a:t>
            </a:r>
            <a:r>
              <a:rPr lang="en-US" sz="2000" baseline="30000" dirty="0" smtClean="0">
                <a:solidFill>
                  <a:prstClr val="black"/>
                </a:solidFill>
              </a:rPr>
              <a:t>3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6400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Zhou et al., 2014; see </a:t>
            </a:r>
            <a:r>
              <a:rPr lang="en-US" dirty="0"/>
              <a:t>also poster GC13E-0684</a:t>
            </a:r>
          </a:p>
        </p:txBody>
      </p:sp>
    </p:spTree>
    <p:extLst>
      <p:ext uri="{BB962C8B-B14F-4D97-AF65-F5344CB8AC3E}">
        <p14:creationId xmlns:p14="http://schemas.microsoft.com/office/powerpoint/2010/main" val="19265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1617"/>
            <a:ext cx="90297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600" dirty="0" smtClean="0">
                <a:solidFill>
                  <a:prstClr val="black"/>
                </a:solidFill>
                <a:latin typeface="Calibri Light" panose="020F0302020204030204"/>
              </a:rPr>
              <a:t>Seasonal reservoir storage variation ranges for 23 global reservoirs</a:t>
            </a:r>
          </a:p>
          <a:p>
            <a:pPr algn="ctr" defTabSz="914400"/>
            <a:r>
              <a:rPr lang="en-US" sz="2600" dirty="0">
                <a:solidFill>
                  <a:prstClr val="black"/>
                </a:solidFill>
                <a:latin typeface="Calibri Light" panose="020F0302020204030204"/>
              </a:rPr>
              <a:t>Satellite </a:t>
            </a:r>
            <a:r>
              <a:rPr lang="en-US" sz="2600" dirty="0" smtClean="0">
                <a:solidFill>
                  <a:prstClr val="black"/>
                </a:solidFill>
                <a:latin typeface="Calibri Light" panose="020F0302020204030204"/>
              </a:rPr>
              <a:t>observed (Gao et. al. 2012) vs Simulated (This study) </a:t>
            </a:r>
            <a:endParaRPr lang="en-US" sz="26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9" y="1432488"/>
            <a:ext cx="8883482" cy="4968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6400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Zhou et al., 2014; see </a:t>
            </a:r>
            <a:r>
              <a:rPr lang="en-US" dirty="0"/>
              <a:t>also poster GC13E-0684</a:t>
            </a:r>
          </a:p>
        </p:txBody>
      </p:sp>
    </p:spTree>
    <p:extLst>
      <p:ext uri="{BB962C8B-B14F-4D97-AF65-F5344CB8AC3E}">
        <p14:creationId xmlns:p14="http://schemas.microsoft.com/office/powerpoint/2010/main" val="392014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194"/>
            <a:ext cx="9037519" cy="42524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8650" y="254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Simulated reservoir </a:t>
            </a:r>
            <a:r>
              <a:rPr lang="en-US" sz="3600" dirty="0">
                <a:solidFill>
                  <a:prstClr val="black"/>
                </a:solidFill>
              </a:rPr>
              <a:t>storage capacity for 32 global basins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6400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Zhou et al., 2014; see </a:t>
            </a:r>
            <a:r>
              <a:rPr lang="en-US" dirty="0"/>
              <a:t>also poster GC13E-0684</a:t>
            </a:r>
          </a:p>
        </p:txBody>
      </p:sp>
    </p:spTree>
    <p:extLst>
      <p:ext uri="{BB962C8B-B14F-4D97-AF65-F5344CB8AC3E}">
        <p14:creationId xmlns:p14="http://schemas.microsoft.com/office/powerpoint/2010/main" val="2859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Reservoir storage seasonal variation as a fraction of  (soil moisture + SWE) variation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4" name="Picture 3" descr="C:\Users\tian\Dropbox\Publication\2014\Reservoir\storage_over_swe_soi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44" y="400110"/>
            <a:ext cx="7498145" cy="4900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929186" y="5210750"/>
            <a:ext cx="7336260" cy="1303826"/>
            <a:chOff x="244820" y="4799790"/>
            <a:chExt cx="8827309" cy="15688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3455" t="24592"/>
            <a:stretch/>
          </p:blipFill>
          <p:spPr>
            <a:xfrm>
              <a:off x="6268995" y="5140410"/>
              <a:ext cx="2803134" cy="11458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0198" y="5053488"/>
              <a:ext cx="3230047" cy="131512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t="19745"/>
            <a:stretch/>
          </p:blipFill>
          <p:spPr>
            <a:xfrm>
              <a:off x="244820" y="5099220"/>
              <a:ext cx="3110087" cy="126939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31093" y="4799790"/>
              <a:ext cx="6945429" cy="40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dirty="0" smtClean="0">
                  <a:solidFill>
                    <a:prstClr val="black"/>
                  </a:solidFill>
                </a:rPr>
                <a:t>Lena                                      Shatt al Arab                                 Yellow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stCxn id="12" idx="3"/>
          </p:cNvCxnSpPr>
          <p:nvPr/>
        </p:nvCxnSpPr>
        <p:spPr>
          <a:xfrm flipH="1">
            <a:off x="5549061" y="5224526"/>
            <a:ext cx="500434" cy="2997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20541" y="4582886"/>
            <a:ext cx="197708" cy="751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>
            <a:endCxn id="10" idx="1"/>
          </p:cNvCxnSpPr>
          <p:nvPr/>
        </p:nvCxnSpPr>
        <p:spPr>
          <a:xfrm>
            <a:off x="1976515" y="4958750"/>
            <a:ext cx="104784" cy="4212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34767" y="4610063"/>
            <a:ext cx="208261" cy="348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486872" y="5061739"/>
            <a:ext cx="406389" cy="4360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828058" y="4614256"/>
            <a:ext cx="177145" cy="471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595" y="6433413"/>
            <a:ext cx="4550828" cy="4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6477"/>
          <a:stretch/>
        </p:blipFill>
        <p:spPr>
          <a:xfrm>
            <a:off x="990600" y="1145378"/>
            <a:ext cx="6799333" cy="5435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r>
              <a:rPr lang="en-US" sz="2400" dirty="0"/>
              <a:t>The seasonal </a:t>
            </a:r>
            <a:r>
              <a:rPr lang="en-US" sz="2400" b="1" dirty="0">
                <a:solidFill>
                  <a:srgbClr val="FF0000"/>
                </a:solidFill>
              </a:rPr>
              <a:t>reservoir storage </a:t>
            </a:r>
            <a:r>
              <a:rPr lang="en-US" sz="2400" dirty="0" smtClean="0"/>
              <a:t>variation range compared </a:t>
            </a:r>
            <a:r>
              <a:rPr lang="en-US" sz="2400" dirty="0"/>
              <a:t>with seasonal </a:t>
            </a:r>
            <a:r>
              <a:rPr lang="en-US" sz="2400" b="1" dirty="0">
                <a:solidFill>
                  <a:srgbClr val="0000FF"/>
                </a:solidFill>
              </a:rPr>
              <a:t>SWE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b="1" dirty="0"/>
              <a:t>soil </a:t>
            </a:r>
            <a:r>
              <a:rPr lang="en-US" sz="2400" b="1" dirty="0" smtClean="0"/>
              <a:t>moisture </a:t>
            </a:r>
            <a:r>
              <a:rPr lang="en-US" sz="2400" dirty="0" smtClean="0"/>
              <a:t>in</a:t>
            </a:r>
            <a:r>
              <a:rPr lang="en-US" sz="2400" b="1" dirty="0" smtClean="0"/>
              <a:t> </a:t>
            </a:r>
            <a:r>
              <a:rPr lang="en-US" sz="2400" dirty="0"/>
              <a:t>Northern (a) and Southern (b) Hemisphere and five continents (c-g</a:t>
            </a:r>
            <a:r>
              <a:rPr lang="en-US" sz="2400" dirty="0" smtClean="0"/>
              <a:t>) (Normalized by subtracting the minimum value).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6400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Zhou et al., 2014; see </a:t>
            </a:r>
            <a:r>
              <a:rPr lang="en-US" dirty="0"/>
              <a:t>also poster GC13E-0684</a:t>
            </a:r>
          </a:p>
        </p:txBody>
      </p:sp>
    </p:spTree>
    <p:extLst>
      <p:ext uri="{BB962C8B-B14F-4D97-AF65-F5344CB8AC3E}">
        <p14:creationId xmlns:p14="http://schemas.microsoft.com/office/powerpoint/2010/main" val="36994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8107577" cy="180327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Global reservoir storage time series along with total </a:t>
            </a:r>
            <a:r>
              <a:rPr lang="en-US" sz="3600" dirty="0"/>
              <a:t>reservoir </a:t>
            </a:r>
            <a:r>
              <a:rPr lang="en-US" sz="3600" dirty="0" smtClean="0"/>
              <a:t>capacity 1948-2010. Black bars show variation range within each year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" y="1879474"/>
            <a:ext cx="8328454" cy="46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8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153400" cy="50292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At the global level, convergence to o(10-15%) level on primary water balance components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Consumptive use estimates vary widely, more recent model based estimates tend to be much lower than earlier published values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We’re only beginning to get a handle on reservoir storage variations at continental scales, but for the two continents with largest relative storage, variations appear to be o(20%) of soil moisture, 10% of snow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“Natural” water cycle trends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7848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 land (~30% of global surface area)</a:t>
            </a:r>
          </a:p>
          <a:p>
            <a:pPr algn="l"/>
            <a:r>
              <a:rPr lang="en-US" dirty="0" smtClean="0"/>
              <a:t>Some evidence of increased precipitation (esp. mid-latitude Northern Hemisphere)</a:t>
            </a:r>
          </a:p>
          <a:p>
            <a:pPr algn="l"/>
            <a:r>
              <a:rPr lang="en-US" dirty="0" smtClean="0"/>
              <a:t>Streamflow trends somewhat less apparent (but some evidence of trends in the mean and low flows over U.S.</a:t>
            </a:r>
          </a:p>
          <a:p>
            <a:pPr algn="l"/>
            <a:r>
              <a:rPr lang="en-US" dirty="0" smtClean="0"/>
              <a:t>ET – trends less clear (weak observation basis, results tend to be model dependent)</a:t>
            </a:r>
          </a:p>
          <a:p>
            <a:pPr algn="l"/>
            <a:r>
              <a:rPr lang="en-US" dirty="0" smtClean="0"/>
              <a:t>Snow – increasing temperature trends (strong evidence over land, esp. high latitude) are leading to earlier melt and reduced spatial extent (maximum storage trends less obvious)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1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7772400" cy="1143000"/>
          </a:xfrm>
        </p:spPr>
        <p:txBody>
          <a:bodyPr/>
          <a:lstStyle/>
          <a:p>
            <a:r>
              <a:rPr lang="en-US" dirty="0" smtClean="0"/>
              <a:t>But what does “natural” mean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001000" cy="4572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For this presentation, not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chemeClr val="tx1"/>
                </a:solidFill>
              </a:rPr>
              <a:t>land cover change (hence indirect possible effects on precipitation)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chemeClr val="tx1"/>
                </a:solidFill>
              </a:rPr>
              <a:t>Climate change associated with greenhouse gas emissions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but rather: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chemeClr val="tx1"/>
                </a:solidFill>
              </a:rPr>
              <a:t>direct movement (e.g., irrigation, municipal and industrial consumptive use) of water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chemeClr val="tx1"/>
                </a:solidFill>
              </a:rPr>
              <a:t>or its storage (in reservoirs mostly)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8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land water balance (per Eric Wood)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P:  774 mm = 102,800 km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ET:  488 mm = 64,800 km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RO:  288 mm – 38,200 km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2039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706525"/>
              </p:ext>
            </p:extLst>
          </p:nvPr>
        </p:nvGraphicFramePr>
        <p:xfrm>
          <a:off x="262731" y="838200"/>
          <a:ext cx="86106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4" imgW="6381835" imgH="4238481" progId="Excel.Chart.8">
                  <p:embed/>
                </p:oleObj>
              </mc:Choice>
              <mc:Fallback>
                <p:oleObj name="Chart" r:id="rId4" imgW="6381835" imgH="423848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" y="838200"/>
                        <a:ext cx="86106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77863" y="76200"/>
            <a:ext cx="778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Annual Water Balance for Major Continental Land Areas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0" y="653617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ource:  unknown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188" r="12500" b="10938"/>
          <a:stretch>
            <a:fillRect/>
          </a:stretch>
        </p:blipFill>
        <p:spPr bwMode="auto">
          <a:xfrm>
            <a:off x="685800" y="152400"/>
            <a:ext cx="7848600" cy="601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5181600" y="63246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Table courtesy Peter Gleick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17969" r="24374" b="8594"/>
          <a:stretch>
            <a:fillRect/>
          </a:stretch>
        </p:blipFill>
        <p:spPr bwMode="auto">
          <a:xfrm>
            <a:off x="990600" y="0"/>
            <a:ext cx="67818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867400" y="6248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Table courtesy Peter Gleick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Irrigation</a:t>
            </a:r>
            <a:r>
              <a:rPr lang="nb-NO" dirty="0" smtClean="0"/>
              <a:t> water </a:t>
            </a:r>
            <a:r>
              <a:rPr lang="nb-NO" dirty="0" err="1" smtClean="0"/>
              <a:t>consumption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2149" y="-175723"/>
            <a:ext cx="4636472" cy="7707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6477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WATCH project, visual courtesy </a:t>
            </a:r>
            <a:r>
              <a:rPr lang="en-US" dirty="0" err="1" smtClean="0"/>
              <a:t>Ingjerd</a:t>
            </a:r>
            <a:r>
              <a:rPr lang="en-US" dirty="0" smtClean="0"/>
              <a:t> </a:t>
            </a:r>
            <a:r>
              <a:rPr lang="en-US" dirty="0" err="1" smtClean="0"/>
              <a:t>Haddeland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2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t="11011"/>
          <a:stretch/>
        </p:blipFill>
        <p:spPr>
          <a:xfrm>
            <a:off x="1256293" y="1869743"/>
            <a:ext cx="6148382" cy="4385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477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WATCH project, visual courtesy </a:t>
            </a:r>
            <a:r>
              <a:rPr lang="en-US" dirty="0" err="1" smtClean="0"/>
              <a:t>Ingjerd</a:t>
            </a:r>
            <a:r>
              <a:rPr lang="en-US" dirty="0" smtClean="0"/>
              <a:t> </a:t>
            </a:r>
            <a:r>
              <a:rPr lang="en-US" dirty="0" err="1" smtClean="0"/>
              <a:t>Haddeland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70286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Potential global irrigation consumptive use (per WATCH project)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476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pl_tsukuba_presentation_feb07">
  <a:themeElements>
    <a:clrScheme name="dpl_tsukuba_presentation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pl_tsukuba_presentation_feb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pl_tsukuba_presentation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l_tsukuba_presentation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l_tsukuba_presentation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580</Words>
  <Application>Microsoft Office PowerPoint</Application>
  <PresentationFormat>On-screen Show (4:3)</PresentationFormat>
  <Paragraphs>67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Office Theme</vt:lpstr>
      <vt:lpstr>dpl_tsukuba_presentation_feb07</vt:lpstr>
      <vt:lpstr>1_dpl_tsukuba_presentation_feb07</vt:lpstr>
      <vt:lpstr>2_dpl_tsukuba_presentation_feb07</vt:lpstr>
      <vt:lpstr>3_dpl_tsukuba_presentation_feb07</vt:lpstr>
      <vt:lpstr>4_dpl_tsukuba_presentation_feb07</vt:lpstr>
      <vt:lpstr>5_dpl_tsukuba_presentation_feb07</vt:lpstr>
      <vt:lpstr>6_dpl_tsukuba_presentation_feb07</vt:lpstr>
      <vt:lpstr>7_dpl_tsukuba_presentation_feb07</vt:lpstr>
      <vt:lpstr>Office-tema</vt:lpstr>
      <vt:lpstr>1_Office-tema</vt:lpstr>
      <vt:lpstr>2_Office-tema</vt:lpstr>
      <vt:lpstr>4_Office-tema</vt:lpstr>
      <vt:lpstr>1_Office Theme</vt:lpstr>
      <vt:lpstr>2_Office Theme</vt:lpstr>
      <vt:lpstr>3_Office Theme</vt:lpstr>
      <vt:lpstr>4_Office Theme</vt:lpstr>
      <vt:lpstr>6_Office Theme</vt:lpstr>
      <vt:lpstr>8_Office Theme</vt:lpstr>
      <vt:lpstr>Default Design</vt:lpstr>
      <vt:lpstr>1_Default Design</vt:lpstr>
      <vt:lpstr>3_Default Design</vt:lpstr>
      <vt:lpstr>Chart</vt:lpstr>
      <vt:lpstr>Natural and human induced changes in the water cycle:  Relative magnitudes and trends</vt:lpstr>
      <vt:lpstr>“Natural” water cycle trends</vt:lpstr>
      <vt:lpstr>But what does “natural” mean</vt:lpstr>
      <vt:lpstr>Global land water balance (per Eric Wood)</vt:lpstr>
      <vt:lpstr>PowerPoint Presentation</vt:lpstr>
      <vt:lpstr>PowerPoint Presentation</vt:lpstr>
      <vt:lpstr>PowerPoint Presentation</vt:lpstr>
      <vt:lpstr>Irrigation water consumption</vt:lpstr>
      <vt:lpstr>PowerPoint Presentation</vt:lpstr>
      <vt:lpstr>PowerPoint Presentation</vt:lpstr>
      <vt:lpstr>Potential and actual irrigation consumptive use</vt:lpstr>
      <vt:lpstr>Location of the model simulated basins and reservoirs</vt:lpstr>
      <vt:lpstr>PowerPoint Presentation</vt:lpstr>
      <vt:lpstr>PowerPoint Presentation</vt:lpstr>
      <vt:lpstr>PowerPoint Presentation</vt:lpstr>
      <vt:lpstr>The seasonal reservoir storage variation range compared with seasonal SWE and soil moisture in Northern (a) and Southern (b) Hemisphere and five continents (c-g) (Normalized by subtracting the minimum value). </vt:lpstr>
      <vt:lpstr>Global reservoir storage time series along with total reservoir capacity 1948-2010. Black bars show variation range within each year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TRANSBOUNDARY FOREST SCIENCE AND MANAGEMENT DIALOGUE</dc:title>
  <dc:creator>lettenma</dc:creator>
  <cp:lastModifiedBy>lettenma</cp:lastModifiedBy>
  <cp:revision>141</cp:revision>
  <dcterms:created xsi:type="dcterms:W3CDTF">2014-02-25T04:39:06Z</dcterms:created>
  <dcterms:modified xsi:type="dcterms:W3CDTF">2015-01-05T23:34:43Z</dcterms:modified>
</cp:coreProperties>
</file>