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7526575" cy="32764413"/>
  <p:notesSz cx="9144000" cy="6858000"/>
  <p:defaultTextStyle>
    <a:defPPr>
      <a:defRPr lang="zh-CN"/>
    </a:defPPr>
    <a:lvl1pPr marL="0" algn="l" defTabSz="5002882" rtl="0" eaLnBrk="1" latinLnBrk="0" hangingPunct="1">
      <a:defRPr sz="9900" kern="1200">
        <a:solidFill>
          <a:schemeClr val="tx1"/>
        </a:solidFill>
        <a:latin typeface="+mn-lt"/>
        <a:ea typeface="+mn-ea"/>
        <a:cs typeface="+mn-cs"/>
      </a:defRPr>
    </a:lvl1pPr>
    <a:lvl2pPr marL="2501441" algn="l" defTabSz="5002882" rtl="0" eaLnBrk="1" latinLnBrk="0" hangingPunct="1">
      <a:defRPr sz="9900" kern="1200">
        <a:solidFill>
          <a:schemeClr val="tx1"/>
        </a:solidFill>
        <a:latin typeface="+mn-lt"/>
        <a:ea typeface="+mn-ea"/>
        <a:cs typeface="+mn-cs"/>
      </a:defRPr>
    </a:lvl2pPr>
    <a:lvl3pPr marL="5002882" algn="l" defTabSz="5002882" rtl="0" eaLnBrk="1" latinLnBrk="0" hangingPunct="1">
      <a:defRPr sz="9900" kern="1200">
        <a:solidFill>
          <a:schemeClr val="tx1"/>
        </a:solidFill>
        <a:latin typeface="+mn-lt"/>
        <a:ea typeface="+mn-ea"/>
        <a:cs typeface="+mn-cs"/>
      </a:defRPr>
    </a:lvl3pPr>
    <a:lvl4pPr marL="7504322" algn="l" defTabSz="5002882" rtl="0" eaLnBrk="1" latinLnBrk="0" hangingPunct="1">
      <a:defRPr sz="9900" kern="1200">
        <a:solidFill>
          <a:schemeClr val="tx1"/>
        </a:solidFill>
        <a:latin typeface="+mn-lt"/>
        <a:ea typeface="+mn-ea"/>
        <a:cs typeface="+mn-cs"/>
      </a:defRPr>
    </a:lvl4pPr>
    <a:lvl5pPr marL="10005763" algn="l" defTabSz="5002882" rtl="0" eaLnBrk="1" latinLnBrk="0" hangingPunct="1">
      <a:defRPr sz="9900" kern="1200">
        <a:solidFill>
          <a:schemeClr val="tx1"/>
        </a:solidFill>
        <a:latin typeface="+mn-lt"/>
        <a:ea typeface="+mn-ea"/>
        <a:cs typeface="+mn-cs"/>
      </a:defRPr>
    </a:lvl5pPr>
    <a:lvl6pPr marL="12507204" algn="l" defTabSz="5002882" rtl="0" eaLnBrk="1" latinLnBrk="0" hangingPunct="1">
      <a:defRPr sz="9900" kern="1200">
        <a:solidFill>
          <a:schemeClr val="tx1"/>
        </a:solidFill>
        <a:latin typeface="+mn-lt"/>
        <a:ea typeface="+mn-ea"/>
        <a:cs typeface="+mn-cs"/>
      </a:defRPr>
    </a:lvl6pPr>
    <a:lvl7pPr marL="15008645" algn="l" defTabSz="5002882" rtl="0" eaLnBrk="1" latinLnBrk="0" hangingPunct="1">
      <a:defRPr sz="9900" kern="1200">
        <a:solidFill>
          <a:schemeClr val="tx1"/>
        </a:solidFill>
        <a:latin typeface="+mn-lt"/>
        <a:ea typeface="+mn-ea"/>
        <a:cs typeface="+mn-cs"/>
      </a:defRPr>
    </a:lvl7pPr>
    <a:lvl8pPr marL="17510085" algn="l" defTabSz="5002882" rtl="0" eaLnBrk="1" latinLnBrk="0" hangingPunct="1">
      <a:defRPr sz="9900" kern="1200">
        <a:solidFill>
          <a:schemeClr val="tx1"/>
        </a:solidFill>
        <a:latin typeface="+mn-lt"/>
        <a:ea typeface="+mn-ea"/>
        <a:cs typeface="+mn-cs"/>
      </a:defRPr>
    </a:lvl8pPr>
    <a:lvl9pPr marL="20011527" algn="l" defTabSz="5002882"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19" autoAdjust="0"/>
    <p:restoredTop sz="93493" autoAdjust="0"/>
  </p:normalViewPr>
  <p:slideViewPr>
    <p:cSldViewPr>
      <p:cViewPr>
        <p:scale>
          <a:sx n="20" d="100"/>
          <a:sy n="20" d="100"/>
        </p:scale>
        <p:origin x="-462" y="450"/>
      </p:cViewPr>
      <p:guideLst>
        <p:guide orient="horz" pos="10320"/>
        <p:guide pos="14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papers\qian\ratio\rati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Temperature increase compared to 1950-2006</a:t>
            </a:r>
            <a:endParaRPr lang="zh-CN"/>
          </a:p>
        </c:rich>
      </c:tx>
      <c:layout>
        <c:manualLayout>
          <c:xMode val="edge"/>
          <c:yMode val="edge"/>
          <c:x val="8.002077865266842E-2"/>
          <c:y val="5.108556832694764E-3"/>
        </c:manualLayout>
      </c:layout>
      <c:overlay val="0"/>
    </c:title>
    <c:autoTitleDeleted val="0"/>
    <c:plotArea>
      <c:layout>
        <c:manualLayout>
          <c:layoutTarget val="inner"/>
          <c:xMode val="edge"/>
          <c:yMode val="edge"/>
          <c:x val="0.10083191802369058"/>
          <c:y val="0.11401085820396373"/>
          <c:w val="0.59817607174103238"/>
          <c:h val="0.72221425510544179"/>
        </c:manualLayout>
      </c:layout>
      <c:scatterChart>
        <c:scatterStyle val="smoothMarker"/>
        <c:varyColors val="0"/>
        <c:ser>
          <c:idx val="0"/>
          <c:order val="0"/>
          <c:tx>
            <c:v>rcp45_2036-2065</c:v>
          </c:tx>
          <c:spPr>
            <a:ln w="25400"/>
          </c:spPr>
          <c:marker>
            <c:symbol val="none"/>
          </c:marker>
          <c:xVal>
            <c:numRef>
              <c:f>all!$A$16:$A$27</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all!$B$16:$B$27</c:f>
              <c:numCache>
                <c:formatCode>General</c:formatCode>
                <c:ptCount val="12"/>
                <c:pt idx="0">
                  <c:v>1.7569079999999997</c:v>
                </c:pt>
                <c:pt idx="1">
                  <c:v>1.6703899999999998</c:v>
                </c:pt>
                <c:pt idx="2">
                  <c:v>2.1313389999999997</c:v>
                </c:pt>
                <c:pt idx="3">
                  <c:v>1.7246399999999997</c:v>
                </c:pt>
                <c:pt idx="4">
                  <c:v>1.6618860000000002</c:v>
                </c:pt>
                <c:pt idx="5">
                  <c:v>2.2798799999999999</c:v>
                </c:pt>
                <c:pt idx="6">
                  <c:v>2.5083700000000002</c:v>
                </c:pt>
                <c:pt idx="7">
                  <c:v>2.7755900000000002</c:v>
                </c:pt>
                <c:pt idx="8">
                  <c:v>2.4907300000000001</c:v>
                </c:pt>
                <c:pt idx="9">
                  <c:v>1.749568</c:v>
                </c:pt>
                <c:pt idx="10">
                  <c:v>1.8814159999999998</c:v>
                </c:pt>
                <c:pt idx="11">
                  <c:v>2.0070401000000002</c:v>
                </c:pt>
              </c:numCache>
            </c:numRef>
          </c:yVal>
          <c:smooth val="1"/>
        </c:ser>
        <c:ser>
          <c:idx val="1"/>
          <c:order val="1"/>
          <c:tx>
            <c:v>rcp45_2070-2099</c:v>
          </c:tx>
          <c:spPr>
            <a:ln w="25400">
              <a:solidFill>
                <a:schemeClr val="accent1">
                  <a:shade val="95000"/>
                  <a:satMod val="105000"/>
                </a:schemeClr>
              </a:solidFill>
              <a:prstDash val="dash"/>
            </a:ln>
          </c:spPr>
          <c:marker>
            <c:symbol val="none"/>
          </c:marker>
          <c:xVal>
            <c:numRef>
              <c:f>all!$A$16:$A$27</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all!$C$16:$C$27</c:f>
              <c:numCache>
                <c:formatCode>General</c:formatCode>
                <c:ptCount val="12"/>
                <c:pt idx="0">
                  <c:v>2.5580710000000004</c:v>
                </c:pt>
                <c:pt idx="1">
                  <c:v>2.6216329999999997</c:v>
                </c:pt>
                <c:pt idx="2">
                  <c:v>3.1508929999999999</c:v>
                </c:pt>
                <c:pt idx="3">
                  <c:v>2.4444859999999999</c:v>
                </c:pt>
                <c:pt idx="4">
                  <c:v>2.4150360000000002</c:v>
                </c:pt>
                <c:pt idx="5">
                  <c:v>3.10799</c:v>
                </c:pt>
                <c:pt idx="6">
                  <c:v>3.4734299999999996</c:v>
                </c:pt>
                <c:pt idx="7">
                  <c:v>3.7710800000000004</c:v>
                </c:pt>
                <c:pt idx="8">
                  <c:v>3.5368200000000001</c:v>
                </c:pt>
                <c:pt idx="9">
                  <c:v>2.752005</c:v>
                </c:pt>
                <c:pt idx="10">
                  <c:v>2.6780310000000003</c:v>
                </c:pt>
                <c:pt idx="11">
                  <c:v>2.6736630999999997</c:v>
                </c:pt>
              </c:numCache>
            </c:numRef>
          </c:yVal>
          <c:smooth val="1"/>
        </c:ser>
        <c:ser>
          <c:idx val="2"/>
          <c:order val="2"/>
          <c:tx>
            <c:v>rcp85_2036-2065</c:v>
          </c:tx>
          <c:spPr>
            <a:ln w="25400">
              <a:solidFill>
                <a:schemeClr val="accent2"/>
              </a:solidFill>
            </a:ln>
          </c:spPr>
          <c:marker>
            <c:symbol val="none"/>
          </c:marker>
          <c:xVal>
            <c:numRef>
              <c:f>all!$A$16:$A$27</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all!$D$16:$D$27</c:f>
              <c:numCache>
                <c:formatCode>General</c:formatCode>
                <c:ptCount val="12"/>
                <c:pt idx="0">
                  <c:v>2.2993899999999998</c:v>
                </c:pt>
                <c:pt idx="1">
                  <c:v>2.1364229999999997</c:v>
                </c:pt>
                <c:pt idx="2">
                  <c:v>2.2969020000000002</c:v>
                </c:pt>
                <c:pt idx="3">
                  <c:v>1.9974969999999999</c:v>
                </c:pt>
                <c:pt idx="4">
                  <c:v>2.1476259999999998</c:v>
                </c:pt>
                <c:pt idx="5">
                  <c:v>2.8031799999999998</c:v>
                </c:pt>
                <c:pt idx="6">
                  <c:v>3.3789999999999991</c:v>
                </c:pt>
                <c:pt idx="7">
                  <c:v>3.2108200000000009</c:v>
                </c:pt>
                <c:pt idx="8">
                  <c:v>3.2392499999999993</c:v>
                </c:pt>
                <c:pt idx="9">
                  <c:v>2.6014699999999999</c:v>
                </c:pt>
                <c:pt idx="10">
                  <c:v>2.397132</c:v>
                </c:pt>
                <c:pt idx="11">
                  <c:v>2.4105251000000001</c:v>
                </c:pt>
              </c:numCache>
            </c:numRef>
          </c:yVal>
          <c:smooth val="1"/>
        </c:ser>
        <c:ser>
          <c:idx val="3"/>
          <c:order val="3"/>
          <c:tx>
            <c:v>rcp85_2070-2099</c:v>
          </c:tx>
          <c:spPr>
            <a:ln w="25400">
              <a:solidFill>
                <a:schemeClr val="accent2"/>
              </a:solidFill>
              <a:prstDash val="dash"/>
            </a:ln>
          </c:spPr>
          <c:marker>
            <c:symbol val="none"/>
          </c:marker>
          <c:xVal>
            <c:numRef>
              <c:f>all!$A$16:$A$27</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all!$E$16:$E$27</c:f>
              <c:numCache>
                <c:formatCode>General</c:formatCode>
                <c:ptCount val="12"/>
                <c:pt idx="0">
                  <c:v>4.2408790000000005</c:v>
                </c:pt>
                <c:pt idx="1">
                  <c:v>4.4640330000000006</c:v>
                </c:pt>
                <c:pt idx="2">
                  <c:v>4.6463890000000001</c:v>
                </c:pt>
                <c:pt idx="3">
                  <c:v>3.9416019999999996</c:v>
                </c:pt>
                <c:pt idx="4">
                  <c:v>4.1555260000000001</c:v>
                </c:pt>
                <c:pt idx="5">
                  <c:v>5.2480000000000002</c:v>
                </c:pt>
                <c:pt idx="6">
                  <c:v>6.2045000000000003</c:v>
                </c:pt>
                <c:pt idx="7">
                  <c:v>6.4974400000000001</c:v>
                </c:pt>
                <c:pt idx="8">
                  <c:v>5.8547700000000003</c:v>
                </c:pt>
                <c:pt idx="9">
                  <c:v>4.5924190000000005</c:v>
                </c:pt>
                <c:pt idx="10">
                  <c:v>4.3285260000000001</c:v>
                </c:pt>
                <c:pt idx="11">
                  <c:v>4.5257141000000001</c:v>
                </c:pt>
              </c:numCache>
            </c:numRef>
          </c:yVal>
          <c:smooth val="1"/>
        </c:ser>
        <c:dLbls>
          <c:showLegendKey val="0"/>
          <c:showVal val="0"/>
          <c:showCatName val="0"/>
          <c:showSerName val="0"/>
          <c:showPercent val="0"/>
          <c:showBubbleSize val="0"/>
        </c:dLbls>
        <c:axId val="134582656"/>
        <c:axId val="134584576"/>
      </c:scatterChart>
      <c:valAx>
        <c:axId val="134582656"/>
        <c:scaling>
          <c:orientation val="minMax"/>
          <c:max val="12"/>
          <c:min val="1"/>
        </c:scaling>
        <c:delete val="0"/>
        <c:axPos val="b"/>
        <c:title>
          <c:tx>
            <c:rich>
              <a:bodyPr/>
              <a:lstStyle/>
              <a:p>
                <a:pPr>
                  <a:defRPr/>
                </a:pPr>
                <a:r>
                  <a:rPr lang="en-US"/>
                  <a:t>Month</a:t>
                </a:r>
                <a:endParaRPr lang="zh-CN"/>
              </a:p>
            </c:rich>
          </c:tx>
          <c:layout/>
          <c:overlay val="0"/>
        </c:title>
        <c:numFmt formatCode="General" sourceLinked="1"/>
        <c:majorTickMark val="in"/>
        <c:minorTickMark val="none"/>
        <c:tickLblPos val="nextTo"/>
        <c:spPr>
          <a:ln>
            <a:solidFill>
              <a:schemeClr val="tx1"/>
            </a:solidFill>
          </a:ln>
        </c:spPr>
        <c:crossAx val="134584576"/>
        <c:crosses val="autoZero"/>
        <c:crossBetween val="midCat"/>
        <c:majorUnit val="1"/>
      </c:valAx>
      <c:valAx>
        <c:axId val="134584576"/>
        <c:scaling>
          <c:orientation val="minMax"/>
        </c:scaling>
        <c:delete val="0"/>
        <c:axPos val="l"/>
        <c:title>
          <c:tx>
            <c:rich>
              <a:bodyPr/>
              <a:lstStyle/>
              <a:p>
                <a:pPr>
                  <a:defRPr/>
                </a:pPr>
                <a:r>
                  <a:rPr lang="en-US"/>
                  <a:t>Temperature increase</a:t>
                </a:r>
                <a:endParaRPr lang="zh-CN"/>
              </a:p>
            </c:rich>
          </c:tx>
          <c:layout/>
          <c:overlay val="0"/>
        </c:title>
        <c:numFmt formatCode="General" sourceLinked="1"/>
        <c:majorTickMark val="in"/>
        <c:minorTickMark val="none"/>
        <c:tickLblPos val="nextTo"/>
        <c:spPr>
          <a:ln>
            <a:solidFill>
              <a:schemeClr val="tx1"/>
            </a:solidFill>
          </a:ln>
        </c:spPr>
        <c:crossAx val="134582656"/>
        <c:crosses val="autoZero"/>
        <c:crossBetween val="midCat"/>
      </c:valAx>
      <c:spPr>
        <a:ln>
          <a:solidFill>
            <a:schemeClr val="tx1"/>
          </a:solidFill>
        </a:ln>
      </c:spPr>
    </c:plotArea>
    <c:legend>
      <c:legendPos val="r"/>
      <c:layout>
        <c:manualLayout>
          <c:xMode val="edge"/>
          <c:yMode val="edge"/>
          <c:x val="0.69972229113051365"/>
          <c:y val="0.30773474876528728"/>
          <c:w val="0.30027777777777775"/>
          <c:h val="0.31415135608048994"/>
        </c:manualLayout>
      </c:layout>
      <c:overlay val="0"/>
    </c:legend>
    <c:plotVisOnly val="1"/>
    <c:dispBlanksAs val="gap"/>
    <c:showDLblsOverMax val="0"/>
  </c:chart>
  <c:spPr>
    <a:ln>
      <a:noFill/>
    </a:ln>
  </c:spPr>
  <c:txPr>
    <a:bodyPr/>
    <a:lstStyle/>
    <a:p>
      <a:pPr>
        <a:defRPr sz="1600" b="1">
          <a:latin typeface="Times New Roman" pitchFamily="18" charset="0"/>
          <a:cs typeface="Times New Roman" pitchFamily="18"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Precipitation ratios compared to 1950-2006</a:t>
            </a:r>
            <a:endParaRPr lang="zh-CN"/>
          </a:p>
        </c:rich>
      </c:tx>
      <c:layout>
        <c:manualLayout>
          <c:xMode val="edge"/>
          <c:yMode val="edge"/>
          <c:x val="0.1149744615736371"/>
          <c:y val="0"/>
        </c:manualLayout>
      </c:layout>
      <c:overlay val="0"/>
    </c:title>
    <c:autoTitleDeleted val="0"/>
    <c:plotArea>
      <c:layout>
        <c:manualLayout>
          <c:layoutTarget val="inner"/>
          <c:xMode val="edge"/>
          <c:yMode val="edge"/>
          <c:x val="0.12251837270341208"/>
          <c:y val="0.10905881209293283"/>
          <c:w val="0.57581496062992121"/>
          <c:h val="0.73486147564887727"/>
        </c:manualLayout>
      </c:layout>
      <c:scatterChart>
        <c:scatterStyle val="smoothMarker"/>
        <c:varyColors val="0"/>
        <c:ser>
          <c:idx val="0"/>
          <c:order val="0"/>
          <c:tx>
            <c:v>rcp45_2036-2065</c:v>
          </c:tx>
          <c:spPr>
            <a:ln w="25400">
              <a:solidFill>
                <a:schemeClr val="accent1"/>
              </a:solidFill>
            </a:ln>
          </c:spPr>
          <c:marker>
            <c:symbol val="none"/>
          </c:marker>
          <c:xVal>
            <c:numRef>
              <c:f>all!$A$2:$A$13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all!$B$2:$B$13</c:f>
              <c:numCache>
                <c:formatCode>General</c:formatCode>
                <c:ptCount val="12"/>
                <c:pt idx="0">
                  <c:v>1.1227011260128503</c:v>
                </c:pt>
                <c:pt idx="1">
                  <c:v>1.0529597541847155</c:v>
                </c:pt>
                <c:pt idx="2">
                  <c:v>1.1084673000209555</c:v>
                </c:pt>
                <c:pt idx="3">
                  <c:v>1.0804801793841114</c:v>
                </c:pt>
                <c:pt idx="4">
                  <c:v>1.0372152922520681</c:v>
                </c:pt>
                <c:pt idx="5">
                  <c:v>0.85448199249286794</c:v>
                </c:pt>
                <c:pt idx="6">
                  <c:v>0.68631331479751045</c:v>
                </c:pt>
                <c:pt idx="7">
                  <c:v>0.73724411639457588</c:v>
                </c:pt>
                <c:pt idx="8">
                  <c:v>1.0166016287953794</c:v>
                </c:pt>
                <c:pt idx="9">
                  <c:v>1.0838099626034894</c:v>
                </c:pt>
                <c:pt idx="10">
                  <c:v>1.0609461152839479</c:v>
                </c:pt>
                <c:pt idx="11">
                  <c:v>1.1354256939357301</c:v>
                </c:pt>
              </c:numCache>
            </c:numRef>
          </c:yVal>
          <c:smooth val="1"/>
        </c:ser>
        <c:ser>
          <c:idx val="1"/>
          <c:order val="1"/>
          <c:tx>
            <c:v>rcp45_2070-2099</c:v>
          </c:tx>
          <c:spPr>
            <a:ln w="25400">
              <a:solidFill>
                <a:schemeClr val="accent1"/>
              </a:solidFill>
              <a:prstDash val="dash"/>
            </a:ln>
          </c:spPr>
          <c:marker>
            <c:symbol val="none"/>
          </c:marker>
          <c:xVal>
            <c:numRef>
              <c:f>all!$A$2:$A$13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all!$C$2:$C$13</c:f>
              <c:numCache>
                <c:formatCode>General</c:formatCode>
                <c:ptCount val="12"/>
                <c:pt idx="0">
                  <c:v>1.1108211362048874</c:v>
                </c:pt>
                <c:pt idx="1">
                  <c:v>1.0474524320610421</c:v>
                </c:pt>
                <c:pt idx="2">
                  <c:v>1.103221860287646</c:v>
                </c:pt>
                <c:pt idx="3">
                  <c:v>1.0579691229023553</c:v>
                </c:pt>
                <c:pt idx="4">
                  <c:v>0.99714801538916154</c:v>
                </c:pt>
                <c:pt idx="5">
                  <c:v>0.81238156735944389</c:v>
                </c:pt>
                <c:pt idx="6">
                  <c:v>0.67564534172090851</c:v>
                </c:pt>
                <c:pt idx="7">
                  <c:v>0.73320984729590699</c:v>
                </c:pt>
                <c:pt idx="8">
                  <c:v>0.87976209003709871</c:v>
                </c:pt>
                <c:pt idx="9">
                  <c:v>1.0854129584048025</c:v>
                </c:pt>
                <c:pt idx="10">
                  <c:v>1.1161592636218063</c:v>
                </c:pt>
                <c:pt idx="11">
                  <c:v>1.086667225414611</c:v>
                </c:pt>
              </c:numCache>
            </c:numRef>
          </c:yVal>
          <c:smooth val="1"/>
        </c:ser>
        <c:ser>
          <c:idx val="2"/>
          <c:order val="2"/>
          <c:tx>
            <c:v>rcp85_2036-2065</c:v>
          </c:tx>
          <c:spPr>
            <a:ln w="25400">
              <a:solidFill>
                <a:schemeClr val="accent2"/>
              </a:solidFill>
            </a:ln>
          </c:spPr>
          <c:marker>
            <c:symbol val="none"/>
          </c:marker>
          <c:xVal>
            <c:numRef>
              <c:f>all!$A$2:$A$13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all!$D$2:$D$13</c:f>
              <c:numCache>
                <c:formatCode>General</c:formatCode>
                <c:ptCount val="12"/>
                <c:pt idx="0">
                  <c:v>1.1478530375501992</c:v>
                </c:pt>
                <c:pt idx="1">
                  <c:v>1.0443430782022451</c:v>
                </c:pt>
                <c:pt idx="2">
                  <c:v>1.0893980720780403</c:v>
                </c:pt>
                <c:pt idx="3">
                  <c:v>1.0614311927406717</c:v>
                </c:pt>
                <c:pt idx="4">
                  <c:v>0.97084526467823973</c:v>
                </c:pt>
                <c:pt idx="5">
                  <c:v>0.85848837484125262</c:v>
                </c:pt>
                <c:pt idx="6">
                  <c:v>0.6965310345233815</c:v>
                </c:pt>
                <c:pt idx="7">
                  <c:v>0.8106468713880618</c:v>
                </c:pt>
                <c:pt idx="8">
                  <c:v>0.90205203628738739</c:v>
                </c:pt>
                <c:pt idx="9">
                  <c:v>1.0373013122066963</c:v>
                </c:pt>
                <c:pt idx="10">
                  <c:v>1.0332780145621663</c:v>
                </c:pt>
                <c:pt idx="11">
                  <c:v>1.1226263175356559</c:v>
                </c:pt>
              </c:numCache>
            </c:numRef>
          </c:yVal>
          <c:smooth val="1"/>
        </c:ser>
        <c:ser>
          <c:idx val="3"/>
          <c:order val="3"/>
          <c:tx>
            <c:v>rcp85_2070-2099</c:v>
          </c:tx>
          <c:spPr>
            <a:ln w="25400">
              <a:solidFill>
                <a:schemeClr val="accent2"/>
              </a:solidFill>
              <a:prstDash val="dash"/>
            </a:ln>
          </c:spPr>
          <c:marker>
            <c:symbol val="none"/>
          </c:marker>
          <c:xVal>
            <c:numRef>
              <c:f>all!$A$2:$A$13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all!$E$2:$E$13</c:f>
              <c:numCache>
                <c:formatCode>General</c:formatCode>
                <c:ptCount val="12"/>
                <c:pt idx="0">
                  <c:v>1.1209550237216654</c:v>
                </c:pt>
                <c:pt idx="1">
                  <c:v>1.1080775754563879</c:v>
                </c:pt>
                <c:pt idx="2">
                  <c:v>1.030741654551647</c:v>
                </c:pt>
                <c:pt idx="3">
                  <c:v>1.0586467691173951</c:v>
                </c:pt>
                <c:pt idx="4">
                  <c:v>0.96872790934990971</c:v>
                </c:pt>
                <c:pt idx="5">
                  <c:v>0.79953525296582895</c:v>
                </c:pt>
                <c:pt idx="6">
                  <c:v>0.65997613855472248</c:v>
                </c:pt>
                <c:pt idx="7">
                  <c:v>0.66088793466332318</c:v>
                </c:pt>
                <c:pt idx="8">
                  <c:v>0.93269203548023505</c:v>
                </c:pt>
                <c:pt idx="9">
                  <c:v>1.1089102053211817</c:v>
                </c:pt>
                <c:pt idx="10">
                  <c:v>1.1025467806037395</c:v>
                </c:pt>
                <c:pt idx="11">
                  <c:v>1.1374135001362848</c:v>
                </c:pt>
              </c:numCache>
            </c:numRef>
          </c:yVal>
          <c:smooth val="1"/>
        </c:ser>
        <c:dLbls>
          <c:showLegendKey val="0"/>
          <c:showVal val="0"/>
          <c:showCatName val="0"/>
          <c:showSerName val="0"/>
          <c:showPercent val="0"/>
          <c:showBubbleSize val="0"/>
        </c:dLbls>
        <c:axId val="134649344"/>
        <c:axId val="134651264"/>
      </c:scatterChart>
      <c:valAx>
        <c:axId val="134649344"/>
        <c:scaling>
          <c:orientation val="minMax"/>
          <c:max val="12"/>
          <c:min val="1"/>
        </c:scaling>
        <c:delete val="0"/>
        <c:axPos val="b"/>
        <c:title>
          <c:tx>
            <c:rich>
              <a:bodyPr/>
              <a:lstStyle/>
              <a:p>
                <a:pPr>
                  <a:defRPr/>
                </a:pPr>
                <a:r>
                  <a:rPr lang="en-US"/>
                  <a:t>Month</a:t>
                </a:r>
                <a:endParaRPr lang="zh-CN"/>
              </a:p>
            </c:rich>
          </c:tx>
          <c:layout/>
          <c:overlay val="0"/>
        </c:title>
        <c:numFmt formatCode="General" sourceLinked="1"/>
        <c:majorTickMark val="in"/>
        <c:minorTickMark val="none"/>
        <c:tickLblPos val="nextTo"/>
        <c:spPr>
          <a:ln>
            <a:solidFill>
              <a:schemeClr val="tx1"/>
            </a:solidFill>
          </a:ln>
        </c:spPr>
        <c:crossAx val="134651264"/>
        <c:crosses val="autoZero"/>
        <c:crossBetween val="midCat"/>
        <c:majorUnit val="1"/>
      </c:valAx>
      <c:valAx>
        <c:axId val="134651264"/>
        <c:scaling>
          <c:orientation val="minMax"/>
          <c:min val="0.60000000000000009"/>
        </c:scaling>
        <c:delete val="0"/>
        <c:axPos val="l"/>
        <c:title>
          <c:tx>
            <c:rich>
              <a:bodyPr/>
              <a:lstStyle/>
              <a:p>
                <a:pPr>
                  <a:defRPr/>
                </a:pPr>
                <a:r>
                  <a:rPr lang="en-US"/>
                  <a:t>Precipitation ratios</a:t>
                </a:r>
                <a:endParaRPr lang="zh-CN"/>
              </a:p>
            </c:rich>
          </c:tx>
          <c:layout/>
          <c:overlay val="0"/>
        </c:title>
        <c:numFmt formatCode="General" sourceLinked="1"/>
        <c:majorTickMark val="in"/>
        <c:minorTickMark val="none"/>
        <c:tickLblPos val="nextTo"/>
        <c:spPr>
          <a:ln>
            <a:solidFill>
              <a:schemeClr val="tx1"/>
            </a:solidFill>
          </a:ln>
        </c:spPr>
        <c:crossAx val="134649344"/>
        <c:crosses val="autoZero"/>
        <c:crossBetween val="midCat"/>
      </c:valAx>
      <c:spPr>
        <a:ln>
          <a:solidFill>
            <a:schemeClr val="tx1"/>
          </a:solidFill>
        </a:ln>
      </c:spPr>
    </c:plotArea>
    <c:legend>
      <c:legendPos val="r"/>
      <c:layout>
        <c:manualLayout>
          <c:xMode val="edge"/>
          <c:yMode val="edge"/>
          <c:x val="0.71083332409760758"/>
          <c:y val="0.32418871664348581"/>
          <c:w val="0.28916666666666668"/>
          <c:h val="0.31415135608048994"/>
        </c:manualLayout>
      </c:layout>
      <c:overlay val="0"/>
    </c:legend>
    <c:plotVisOnly val="1"/>
    <c:dispBlanksAs val="gap"/>
    <c:showDLblsOverMax val="0"/>
  </c:chart>
  <c:spPr>
    <a:ln>
      <a:noFill/>
    </a:ln>
  </c:spPr>
  <c:txPr>
    <a:bodyPr/>
    <a:lstStyle/>
    <a:p>
      <a:pPr>
        <a:defRPr sz="1600" b="1">
          <a:latin typeface="Times New Roman" pitchFamily="18" charset="0"/>
          <a:cs typeface="Times New Roman" pitchFamily="18" charset="0"/>
        </a:defRPr>
      </a:pPr>
      <a:endParaRPr lang="zh-CN"/>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564493" y="10178207"/>
            <a:ext cx="40397589" cy="702311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7128986" y="18566501"/>
            <a:ext cx="33268603" cy="8373128"/>
          </a:xfrm>
        </p:spPr>
        <p:txBody>
          <a:bodyPr/>
          <a:lstStyle>
            <a:lvl1pPr marL="0" indent="0" algn="ctr">
              <a:buNone/>
              <a:defRPr>
                <a:solidFill>
                  <a:schemeClr val="tx1">
                    <a:tint val="75000"/>
                  </a:schemeClr>
                </a:solidFill>
              </a:defRPr>
            </a:lvl1pPr>
            <a:lvl2pPr marL="2501441" indent="0" algn="ctr">
              <a:buNone/>
              <a:defRPr>
                <a:solidFill>
                  <a:schemeClr val="tx1">
                    <a:tint val="75000"/>
                  </a:schemeClr>
                </a:solidFill>
              </a:defRPr>
            </a:lvl2pPr>
            <a:lvl3pPr marL="5002882" indent="0" algn="ctr">
              <a:buNone/>
              <a:defRPr>
                <a:solidFill>
                  <a:schemeClr val="tx1">
                    <a:tint val="75000"/>
                  </a:schemeClr>
                </a:solidFill>
              </a:defRPr>
            </a:lvl3pPr>
            <a:lvl4pPr marL="7504322" indent="0" algn="ctr">
              <a:buNone/>
              <a:defRPr>
                <a:solidFill>
                  <a:schemeClr val="tx1">
                    <a:tint val="75000"/>
                  </a:schemeClr>
                </a:solidFill>
              </a:defRPr>
            </a:lvl4pPr>
            <a:lvl5pPr marL="10005763" indent="0" algn="ctr">
              <a:buNone/>
              <a:defRPr>
                <a:solidFill>
                  <a:schemeClr val="tx1">
                    <a:tint val="75000"/>
                  </a:schemeClr>
                </a:solidFill>
              </a:defRPr>
            </a:lvl5pPr>
            <a:lvl6pPr marL="12507204" indent="0" algn="ctr">
              <a:buNone/>
              <a:defRPr>
                <a:solidFill>
                  <a:schemeClr val="tx1">
                    <a:tint val="75000"/>
                  </a:schemeClr>
                </a:solidFill>
              </a:defRPr>
            </a:lvl6pPr>
            <a:lvl7pPr marL="15008645" indent="0" algn="ctr">
              <a:buNone/>
              <a:defRPr>
                <a:solidFill>
                  <a:schemeClr val="tx1">
                    <a:tint val="75000"/>
                  </a:schemeClr>
                </a:solidFill>
              </a:defRPr>
            </a:lvl7pPr>
            <a:lvl8pPr marL="17510085" indent="0" algn="ctr">
              <a:buNone/>
              <a:defRPr>
                <a:solidFill>
                  <a:schemeClr val="tx1">
                    <a:tint val="75000"/>
                  </a:schemeClr>
                </a:solidFill>
              </a:defRPr>
            </a:lvl8pPr>
            <a:lvl9pPr marL="20011527"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8EEA841-DD93-4D3F-B1DB-170D0DF91742}" type="datetimeFigureOut">
              <a:rPr lang="zh-CN" altLang="en-US" smtClean="0"/>
              <a:t>2014/12/9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5A5935-E923-48E9-8448-31DC86B6E3F9}" type="slidenum">
              <a:rPr lang="zh-CN" altLang="en-US" smtClean="0"/>
              <a:t>‹#›</a:t>
            </a:fld>
            <a:endParaRPr lang="zh-CN" altLang="en-US"/>
          </a:p>
        </p:txBody>
      </p:sp>
    </p:spTree>
    <p:extLst>
      <p:ext uri="{BB962C8B-B14F-4D97-AF65-F5344CB8AC3E}">
        <p14:creationId xmlns:p14="http://schemas.microsoft.com/office/powerpoint/2010/main" val="132711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EEA841-DD93-4D3F-B1DB-170D0DF91742}" type="datetimeFigureOut">
              <a:rPr lang="zh-CN" altLang="en-US" smtClean="0"/>
              <a:t>2014/12/9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5A5935-E923-48E9-8448-31DC86B6E3F9}" type="slidenum">
              <a:rPr lang="zh-CN" altLang="en-US" smtClean="0"/>
              <a:t>‹#›</a:t>
            </a:fld>
            <a:endParaRPr lang="zh-CN" altLang="en-US"/>
          </a:p>
        </p:txBody>
      </p:sp>
    </p:spTree>
    <p:extLst>
      <p:ext uri="{BB962C8B-B14F-4D97-AF65-F5344CB8AC3E}">
        <p14:creationId xmlns:p14="http://schemas.microsoft.com/office/powerpoint/2010/main" val="361070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92961195" y="8395887"/>
            <a:ext cx="59878537" cy="17893768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3309097" y="8395887"/>
            <a:ext cx="178859991" cy="17893768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EEA841-DD93-4D3F-B1DB-170D0DF91742}" type="datetimeFigureOut">
              <a:rPr lang="zh-CN" altLang="en-US" smtClean="0"/>
              <a:t>2014/12/9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5A5935-E923-48E9-8448-31DC86B6E3F9}" type="slidenum">
              <a:rPr lang="zh-CN" altLang="en-US" smtClean="0"/>
              <a:t>‹#›</a:t>
            </a:fld>
            <a:endParaRPr lang="zh-CN" altLang="en-US"/>
          </a:p>
        </p:txBody>
      </p:sp>
    </p:spTree>
    <p:extLst>
      <p:ext uri="{BB962C8B-B14F-4D97-AF65-F5344CB8AC3E}">
        <p14:creationId xmlns:p14="http://schemas.microsoft.com/office/powerpoint/2010/main" val="371675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EEA841-DD93-4D3F-B1DB-170D0DF91742}" type="datetimeFigureOut">
              <a:rPr lang="zh-CN" altLang="en-US" smtClean="0"/>
              <a:t>2014/12/9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5A5935-E923-48E9-8448-31DC86B6E3F9}" type="slidenum">
              <a:rPr lang="zh-CN" altLang="en-US" smtClean="0"/>
              <a:t>‹#›</a:t>
            </a:fld>
            <a:endParaRPr lang="zh-CN" altLang="en-US"/>
          </a:p>
        </p:txBody>
      </p:sp>
    </p:spTree>
    <p:extLst>
      <p:ext uri="{BB962C8B-B14F-4D97-AF65-F5344CB8AC3E}">
        <p14:creationId xmlns:p14="http://schemas.microsoft.com/office/powerpoint/2010/main" val="199951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754272" y="21054172"/>
            <a:ext cx="40397589" cy="6507377"/>
          </a:xfrm>
        </p:spPr>
        <p:txBody>
          <a:bodyPr anchor="t"/>
          <a:lstStyle>
            <a:lvl1pPr algn="l">
              <a:defRPr sz="219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754272" y="13886960"/>
            <a:ext cx="40397589" cy="7167213"/>
          </a:xfrm>
        </p:spPr>
        <p:txBody>
          <a:bodyPr anchor="b"/>
          <a:lstStyle>
            <a:lvl1pPr marL="0" indent="0">
              <a:buNone/>
              <a:defRPr sz="11000">
                <a:solidFill>
                  <a:schemeClr val="tx1">
                    <a:tint val="75000"/>
                  </a:schemeClr>
                </a:solidFill>
              </a:defRPr>
            </a:lvl1pPr>
            <a:lvl2pPr marL="2501441" indent="0">
              <a:buNone/>
              <a:defRPr sz="9900">
                <a:solidFill>
                  <a:schemeClr val="tx1">
                    <a:tint val="75000"/>
                  </a:schemeClr>
                </a:solidFill>
              </a:defRPr>
            </a:lvl2pPr>
            <a:lvl3pPr marL="5002882" indent="0">
              <a:buNone/>
              <a:defRPr sz="8700">
                <a:solidFill>
                  <a:schemeClr val="tx1">
                    <a:tint val="75000"/>
                  </a:schemeClr>
                </a:solidFill>
              </a:defRPr>
            </a:lvl3pPr>
            <a:lvl4pPr marL="7504322" indent="0">
              <a:buNone/>
              <a:defRPr sz="7600">
                <a:solidFill>
                  <a:schemeClr val="tx1">
                    <a:tint val="75000"/>
                  </a:schemeClr>
                </a:solidFill>
              </a:defRPr>
            </a:lvl4pPr>
            <a:lvl5pPr marL="10005763" indent="0">
              <a:buNone/>
              <a:defRPr sz="7600">
                <a:solidFill>
                  <a:schemeClr val="tx1">
                    <a:tint val="75000"/>
                  </a:schemeClr>
                </a:solidFill>
              </a:defRPr>
            </a:lvl5pPr>
            <a:lvl6pPr marL="12507204" indent="0">
              <a:buNone/>
              <a:defRPr sz="7600">
                <a:solidFill>
                  <a:schemeClr val="tx1">
                    <a:tint val="75000"/>
                  </a:schemeClr>
                </a:solidFill>
              </a:defRPr>
            </a:lvl6pPr>
            <a:lvl7pPr marL="15008645" indent="0">
              <a:buNone/>
              <a:defRPr sz="7600">
                <a:solidFill>
                  <a:schemeClr val="tx1">
                    <a:tint val="75000"/>
                  </a:schemeClr>
                </a:solidFill>
              </a:defRPr>
            </a:lvl7pPr>
            <a:lvl8pPr marL="17510085" indent="0">
              <a:buNone/>
              <a:defRPr sz="7600">
                <a:solidFill>
                  <a:schemeClr val="tx1">
                    <a:tint val="75000"/>
                  </a:schemeClr>
                </a:solidFill>
              </a:defRPr>
            </a:lvl8pPr>
            <a:lvl9pPr marL="20011527" indent="0">
              <a:buNone/>
              <a:defRPr sz="7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8EEA841-DD93-4D3F-B1DB-170D0DF91742}" type="datetimeFigureOut">
              <a:rPr lang="zh-CN" altLang="en-US" smtClean="0"/>
              <a:t>2014/12/9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5A5935-E923-48E9-8448-31DC86B6E3F9}" type="slidenum">
              <a:rPr lang="zh-CN" altLang="en-US" smtClean="0"/>
              <a:t>‹#›</a:t>
            </a:fld>
            <a:endParaRPr lang="zh-CN" altLang="en-US"/>
          </a:p>
        </p:txBody>
      </p:sp>
    </p:spTree>
    <p:extLst>
      <p:ext uri="{BB962C8B-B14F-4D97-AF65-F5344CB8AC3E}">
        <p14:creationId xmlns:p14="http://schemas.microsoft.com/office/powerpoint/2010/main" val="196143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3309095" y="48934258"/>
            <a:ext cx="119369261" cy="138399308"/>
          </a:xfrm>
        </p:spPr>
        <p:txBody>
          <a:bodyPr/>
          <a:lstStyle>
            <a:lvl1pPr>
              <a:defRPr sz="153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33470470" y="48934258"/>
            <a:ext cx="119369267" cy="138399308"/>
          </a:xfrm>
        </p:spPr>
        <p:txBody>
          <a:bodyPr/>
          <a:lstStyle>
            <a:lvl1pPr>
              <a:defRPr sz="153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8EEA841-DD93-4D3F-B1DB-170D0DF91742}" type="datetimeFigureOut">
              <a:rPr lang="zh-CN" altLang="en-US" smtClean="0"/>
              <a:t>2014/12/9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5A5935-E923-48E9-8448-31DC86B6E3F9}" type="slidenum">
              <a:rPr lang="zh-CN" altLang="en-US" smtClean="0"/>
              <a:t>‹#›</a:t>
            </a:fld>
            <a:endParaRPr lang="zh-CN" altLang="en-US"/>
          </a:p>
        </p:txBody>
      </p:sp>
    </p:spTree>
    <p:extLst>
      <p:ext uri="{BB962C8B-B14F-4D97-AF65-F5344CB8AC3E}">
        <p14:creationId xmlns:p14="http://schemas.microsoft.com/office/powerpoint/2010/main" val="2778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376329" y="1312096"/>
            <a:ext cx="42773918" cy="5460736"/>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376331" y="7334073"/>
            <a:ext cx="20999158" cy="3056492"/>
          </a:xfrm>
        </p:spPr>
        <p:txBody>
          <a:bodyPr anchor="b"/>
          <a:lstStyle>
            <a:lvl1pPr marL="0" indent="0">
              <a:buNone/>
              <a:defRPr sz="13200" b="1"/>
            </a:lvl1pPr>
            <a:lvl2pPr marL="2501441" indent="0">
              <a:buNone/>
              <a:defRPr sz="11000" b="1"/>
            </a:lvl2pPr>
            <a:lvl3pPr marL="5002882" indent="0">
              <a:buNone/>
              <a:defRPr sz="9900" b="1"/>
            </a:lvl3pPr>
            <a:lvl4pPr marL="7504322" indent="0">
              <a:buNone/>
              <a:defRPr sz="8700" b="1"/>
            </a:lvl4pPr>
            <a:lvl5pPr marL="10005763" indent="0">
              <a:buNone/>
              <a:defRPr sz="8700" b="1"/>
            </a:lvl5pPr>
            <a:lvl6pPr marL="12507204" indent="0">
              <a:buNone/>
              <a:defRPr sz="8700" b="1"/>
            </a:lvl6pPr>
            <a:lvl7pPr marL="15008645" indent="0">
              <a:buNone/>
              <a:defRPr sz="8700" b="1"/>
            </a:lvl7pPr>
            <a:lvl8pPr marL="17510085" indent="0">
              <a:buNone/>
              <a:defRPr sz="8700" b="1"/>
            </a:lvl8pPr>
            <a:lvl9pPr marL="20011527" indent="0">
              <a:buNone/>
              <a:defRPr sz="8700" b="1"/>
            </a:lvl9pPr>
          </a:lstStyle>
          <a:p>
            <a:pPr lvl="0"/>
            <a:r>
              <a:rPr lang="zh-CN" altLang="en-US" smtClean="0"/>
              <a:t>单击此处编辑母版文本样式</a:t>
            </a:r>
          </a:p>
        </p:txBody>
      </p:sp>
      <p:sp>
        <p:nvSpPr>
          <p:cNvPr id="4" name="内容占位符 3"/>
          <p:cNvSpPr>
            <a:spLocks noGrp="1"/>
          </p:cNvSpPr>
          <p:nvPr>
            <p:ph sz="half" idx="2"/>
          </p:nvPr>
        </p:nvSpPr>
        <p:spPr>
          <a:xfrm>
            <a:off x="2376331" y="10390566"/>
            <a:ext cx="20999158" cy="18877462"/>
          </a:xfrm>
        </p:spPr>
        <p:txBody>
          <a:bodyPr/>
          <a:lstStyle>
            <a:lvl1pPr>
              <a:defRPr sz="13200"/>
            </a:lvl1pPr>
            <a:lvl2pPr>
              <a:defRPr sz="11000"/>
            </a:lvl2pPr>
            <a:lvl3pPr>
              <a:defRPr sz="9900"/>
            </a:lvl3pPr>
            <a:lvl4pPr>
              <a:defRPr sz="8700"/>
            </a:lvl4pPr>
            <a:lvl5pPr>
              <a:defRPr sz="8700"/>
            </a:lvl5pPr>
            <a:lvl6pPr>
              <a:defRPr sz="8700"/>
            </a:lvl6pPr>
            <a:lvl7pPr>
              <a:defRPr sz="8700"/>
            </a:lvl7pPr>
            <a:lvl8pPr>
              <a:defRPr sz="8700"/>
            </a:lvl8pPr>
            <a:lvl9pPr>
              <a:defRPr sz="8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24142843" y="7334073"/>
            <a:ext cx="21007406" cy="3056492"/>
          </a:xfrm>
        </p:spPr>
        <p:txBody>
          <a:bodyPr anchor="b"/>
          <a:lstStyle>
            <a:lvl1pPr marL="0" indent="0">
              <a:buNone/>
              <a:defRPr sz="13200" b="1"/>
            </a:lvl1pPr>
            <a:lvl2pPr marL="2501441" indent="0">
              <a:buNone/>
              <a:defRPr sz="11000" b="1"/>
            </a:lvl2pPr>
            <a:lvl3pPr marL="5002882" indent="0">
              <a:buNone/>
              <a:defRPr sz="9900" b="1"/>
            </a:lvl3pPr>
            <a:lvl4pPr marL="7504322" indent="0">
              <a:buNone/>
              <a:defRPr sz="8700" b="1"/>
            </a:lvl4pPr>
            <a:lvl5pPr marL="10005763" indent="0">
              <a:buNone/>
              <a:defRPr sz="8700" b="1"/>
            </a:lvl5pPr>
            <a:lvl6pPr marL="12507204" indent="0">
              <a:buNone/>
              <a:defRPr sz="8700" b="1"/>
            </a:lvl6pPr>
            <a:lvl7pPr marL="15008645" indent="0">
              <a:buNone/>
              <a:defRPr sz="8700" b="1"/>
            </a:lvl7pPr>
            <a:lvl8pPr marL="17510085" indent="0">
              <a:buNone/>
              <a:defRPr sz="8700" b="1"/>
            </a:lvl8pPr>
            <a:lvl9pPr marL="20011527" indent="0">
              <a:buNone/>
              <a:defRPr sz="8700" b="1"/>
            </a:lvl9pPr>
          </a:lstStyle>
          <a:p>
            <a:pPr lvl="0"/>
            <a:r>
              <a:rPr lang="zh-CN" altLang="en-US" smtClean="0"/>
              <a:t>单击此处编辑母版文本样式</a:t>
            </a:r>
          </a:p>
        </p:txBody>
      </p:sp>
      <p:sp>
        <p:nvSpPr>
          <p:cNvPr id="6" name="内容占位符 5"/>
          <p:cNvSpPr>
            <a:spLocks noGrp="1"/>
          </p:cNvSpPr>
          <p:nvPr>
            <p:ph sz="quarter" idx="4"/>
          </p:nvPr>
        </p:nvSpPr>
        <p:spPr>
          <a:xfrm>
            <a:off x="24142843" y="10390566"/>
            <a:ext cx="21007406" cy="18877462"/>
          </a:xfrm>
        </p:spPr>
        <p:txBody>
          <a:bodyPr/>
          <a:lstStyle>
            <a:lvl1pPr>
              <a:defRPr sz="13200"/>
            </a:lvl1pPr>
            <a:lvl2pPr>
              <a:defRPr sz="11000"/>
            </a:lvl2pPr>
            <a:lvl3pPr>
              <a:defRPr sz="9900"/>
            </a:lvl3pPr>
            <a:lvl4pPr>
              <a:defRPr sz="8700"/>
            </a:lvl4pPr>
            <a:lvl5pPr>
              <a:defRPr sz="8700"/>
            </a:lvl5pPr>
            <a:lvl6pPr>
              <a:defRPr sz="8700"/>
            </a:lvl6pPr>
            <a:lvl7pPr>
              <a:defRPr sz="8700"/>
            </a:lvl7pPr>
            <a:lvl8pPr>
              <a:defRPr sz="8700"/>
            </a:lvl8pPr>
            <a:lvl9pPr>
              <a:defRPr sz="8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8EEA841-DD93-4D3F-B1DB-170D0DF91742}" type="datetimeFigureOut">
              <a:rPr lang="zh-CN" altLang="en-US" smtClean="0"/>
              <a:t>2014/12/9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5A5935-E923-48E9-8448-31DC86B6E3F9}" type="slidenum">
              <a:rPr lang="zh-CN" altLang="en-US" smtClean="0"/>
              <a:t>‹#›</a:t>
            </a:fld>
            <a:endParaRPr lang="zh-CN" altLang="en-US"/>
          </a:p>
        </p:txBody>
      </p:sp>
    </p:spTree>
    <p:extLst>
      <p:ext uri="{BB962C8B-B14F-4D97-AF65-F5344CB8AC3E}">
        <p14:creationId xmlns:p14="http://schemas.microsoft.com/office/powerpoint/2010/main" val="236393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8EEA841-DD93-4D3F-B1DB-170D0DF91742}" type="datetimeFigureOut">
              <a:rPr lang="zh-CN" altLang="en-US" smtClean="0"/>
              <a:t>2014/12/9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5A5935-E923-48E9-8448-31DC86B6E3F9}" type="slidenum">
              <a:rPr lang="zh-CN" altLang="en-US" smtClean="0"/>
              <a:t>‹#›</a:t>
            </a:fld>
            <a:endParaRPr lang="zh-CN" altLang="en-US"/>
          </a:p>
        </p:txBody>
      </p:sp>
    </p:spTree>
    <p:extLst>
      <p:ext uri="{BB962C8B-B14F-4D97-AF65-F5344CB8AC3E}">
        <p14:creationId xmlns:p14="http://schemas.microsoft.com/office/powerpoint/2010/main" val="395135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EEA841-DD93-4D3F-B1DB-170D0DF91742}" type="datetimeFigureOut">
              <a:rPr lang="zh-CN" altLang="en-US" smtClean="0"/>
              <a:t>2014/12/9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5A5935-E923-48E9-8448-31DC86B6E3F9}" type="slidenum">
              <a:rPr lang="zh-CN" altLang="en-US" smtClean="0"/>
              <a:t>‹#›</a:t>
            </a:fld>
            <a:endParaRPr lang="zh-CN" altLang="en-US"/>
          </a:p>
        </p:txBody>
      </p:sp>
    </p:spTree>
    <p:extLst>
      <p:ext uri="{BB962C8B-B14F-4D97-AF65-F5344CB8AC3E}">
        <p14:creationId xmlns:p14="http://schemas.microsoft.com/office/powerpoint/2010/main" val="49535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76334" y="1304511"/>
            <a:ext cx="15635916" cy="5551748"/>
          </a:xfrm>
        </p:spPr>
        <p:txBody>
          <a:bodyPr anchor="b"/>
          <a:lstStyle>
            <a:lvl1pPr algn="l">
              <a:defRPr sz="11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8581570" y="1304512"/>
            <a:ext cx="26568676" cy="27963519"/>
          </a:xfrm>
        </p:spPr>
        <p:txBody>
          <a:bodyPr/>
          <a:lstStyle>
            <a:lvl1pPr>
              <a:defRPr sz="17500"/>
            </a:lvl1pPr>
            <a:lvl2pPr>
              <a:defRPr sz="153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2376334" y="6856261"/>
            <a:ext cx="15635916" cy="22411771"/>
          </a:xfrm>
        </p:spPr>
        <p:txBody>
          <a:bodyPr/>
          <a:lstStyle>
            <a:lvl1pPr marL="0" indent="0">
              <a:buNone/>
              <a:defRPr sz="7600"/>
            </a:lvl1pPr>
            <a:lvl2pPr marL="2501441" indent="0">
              <a:buNone/>
              <a:defRPr sz="6500"/>
            </a:lvl2pPr>
            <a:lvl3pPr marL="5002882" indent="0">
              <a:buNone/>
              <a:defRPr sz="5400"/>
            </a:lvl3pPr>
            <a:lvl4pPr marL="7504322" indent="0">
              <a:buNone/>
              <a:defRPr sz="4900"/>
            </a:lvl4pPr>
            <a:lvl5pPr marL="10005763" indent="0">
              <a:buNone/>
              <a:defRPr sz="4900"/>
            </a:lvl5pPr>
            <a:lvl6pPr marL="12507204" indent="0">
              <a:buNone/>
              <a:defRPr sz="4900"/>
            </a:lvl6pPr>
            <a:lvl7pPr marL="15008645" indent="0">
              <a:buNone/>
              <a:defRPr sz="4900"/>
            </a:lvl7pPr>
            <a:lvl8pPr marL="17510085" indent="0">
              <a:buNone/>
              <a:defRPr sz="4900"/>
            </a:lvl8pPr>
            <a:lvl9pPr marL="20011527" indent="0">
              <a:buNone/>
              <a:defRPr sz="4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8EEA841-DD93-4D3F-B1DB-170D0DF91742}" type="datetimeFigureOut">
              <a:rPr lang="zh-CN" altLang="en-US" smtClean="0"/>
              <a:t>2014/12/9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5A5935-E923-48E9-8448-31DC86B6E3F9}" type="slidenum">
              <a:rPr lang="zh-CN" altLang="en-US" smtClean="0"/>
              <a:t>‹#›</a:t>
            </a:fld>
            <a:endParaRPr lang="zh-CN" altLang="en-US"/>
          </a:p>
        </p:txBody>
      </p:sp>
    </p:spTree>
    <p:extLst>
      <p:ext uri="{BB962C8B-B14F-4D97-AF65-F5344CB8AC3E}">
        <p14:creationId xmlns:p14="http://schemas.microsoft.com/office/powerpoint/2010/main" val="365607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315542" y="22935089"/>
            <a:ext cx="28515945" cy="2707618"/>
          </a:xfrm>
        </p:spPr>
        <p:txBody>
          <a:bodyPr anchor="b"/>
          <a:lstStyle>
            <a:lvl1pPr algn="l">
              <a:defRPr sz="11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9315542" y="2927560"/>
            <a:ext cx="28515945" cy="19658648"/>
          </a:xfrm>
        </p:spPr>
        <p:txBody>
          <a:bodyPr/>
          <a:lstStyle>
            <a:lvl1pPr marL="0" indent="0">
              <a:buNone/>
              <a:defRPr sz="17500"/>
            </a:lvl1pPr>
            <a:lvl2pPr marL="2501441" indent="0">
              <a:buNone/>
              <a:defRPr sz="15300"/>
            </a:lvl2pPr>
            <a:lvl3pPr marL="5002882" indent="0">
              <a:buNone/>
              <a:defRPr sz="13200"/>
            </a:lvl3pPr>
            <a:lvl4pPr marL="7504322" indent="0">
              <a:buNone/>
              <a:defRPr sz="11000"/>
            </a:lvl4pPr>
            <a:lvl5pPr marL="10005763" indent="0">
              <a:buNone/>
              <a:defRPr sz="11000"/>
            </a:lvl5pPr>
            <a:lvl6pPr marL="12507204" indent="0">
              <a:buNone/>
              <a:defRPr sz="11000"/>
            </a:lvl6pPr>
            <a:lvl7pPr marL="15008645" indent="0">
              <a:buNone/>
              <a:defRPr sz="11000"/>
            </a:lvl7pPr>
            <a:lvl8pPr marL="17510085" indent="0">
              <a:buNone/>
              <a:defRPr sz="11000"/>
            </a:lvl8pPr>
            <a:lvl9pPr marL="20011527" indent="0">
              <a:buNone/>
              <a:defRPr sz="11000"/>
            </a:lvl9pPr>
          </a:lstStyle>
          <a:p>
            <a:endParaRPr lang="zh-CN" altLang="en-US"/>
          </a:p>
        </p:txBody>
      </p:sp>
      <p:sp>
        <p:nvSpPr>
          <p:cNvPr id="4" name="文本占位符 3"/>
          <p:cNvSpPr>
            <a:spLocks noGrp="1"/>
          </p:cNvSpPr>
          <p:nvPr>
            <p:ph type="body" sz="half" idx="2"/>
          </p:nvPr>
        </p:nvSpPr>
        <p:spPr>
          <a:xfrm>
            <a:off x="9315542" y="25642707"/>
            <a:ext cx="28515945" cy="3845266"/>
          </a:xfrm>
        </p:spPr>
        <p:txBody>
          <a:bodyPr/>
          <a:lstStyle>
            <a:lvl1pPr marL="0" indent="0">
              <a:buNone/>
              <a:defRPr sz="7600"/>
            </a:lvl1pPr>
            <a:lvl2pPr marL="2501441" indent="0">
              <a:buNone/>
              <a:defRPr sz="6500"/>
            </a:lvl2pPr>
            <a:lvl3pPr marL="5002882" indent="0">
              <a:buNone/>
              <a:defRPr sz="5400"/>
            </a:lvl3pPr>
            <a:lvl4pPr marL="7504322" indent="0">
              <a:buNone/>
              <a:defRPr sz="4900"/>
            </a:lvl4pPr>
            <a:lvl5pPr marL="10005763" indent="0">
              <a:buNone/>
              <a:defRPr sz="4900"/>
            </a:lvl5pPr>
            <a:lvl6pPr marL="12507204" indent="0">
              <a:buNone/>
              <a:defRPr sz="4900"/>
            </a:lvl6pPr>
            <a:lvl7pPr marL="15008645" indent="0">
              <a:buNone/>
              <a:defRPr sz="4900"/>
            </a:lvl7pPr>
            <a:lvl8pPr marL="17510085" indent="0">
              <a:buNone/>
              <a:defRPr sz="4900"/>
            </a:lvl8pPr>
            <a:lvl9pPr marL="20011527" indent="0">
              <a:buNone/>
              <a:defRPr sz="4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8EEA841-DD93-4D3F-B1DB-170D0DF91742}" type="datetimeFigureOut">
              <a:rPr lang="zh-CN" altLang="en-US" smtClean="0"/>
              <a:t>2014/12/9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5A5935-E923-48E9-8448-31DC86B6E3F9}" type="slidenum">
              <a:rPr lang="zh-CN" altLang="en-US" smtClean="0"/>
              <a:t>‹#›</a:t>
            </a:fld>
            <a:endParaRPr lang="zh-CN" altLang="en-US"/>
          </a:p>
        </p:txBody>
      </p:sp>
    </p:spTree>
    <p:extLst>
      <p:ext uri="{BB962C8B-B14F-4D97-AF65-F5344CB8AC3E}">
        <p14:creationId xmlns:p14="http://schemas.microsoft.com/office/powerpoint/2010/main" val="191449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376329" y="1312096"/>
            <a:ext cx="42773918" cy="5460736"/>
          </a:xfrm>
          <a:prstGeom prst="rect">
            <a:avLst/>
          </a:prstGeom>
        </p:spPr>
        <p:txBody>
          <a:bodyPr vert="horz" lIns="500288" tIns="250145" rIns="500288" bIns="25014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376329" y="7645033"/>
            <a:ext cx="42773918" cy="21622998"/>
          </a:xfrm>
          <a:prstGeom prst="rect">
            <a:avLst/>
          </a:prstGeom>
        </p:spPr>
        <p:txBody>
          <a:bodyPr vert="horz" lIns="500288" tIns="250145" rIns="500288" bIns="25014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2376329" y="30367760"/>
            <a:ext cx="11089534" cy="1744402"/>
          </a:xfrm>
          <a:prstGeom prst="rect">
            <a:avLst/>
          </a:prstGeom>
        </p:spPr>
        <p:txBody>
          <a:bodyPr vert="horz" lIns="500288" tIns="250145" rIns="500288" bIns="250145" rtlCol="0" anchor="ctr"/>
          <a:lstStyle>
            <a:lvl1pPr algn="l">
              <a:defRPr sz="6500">
                <a:solidFill>
                  <a:schemeClr val="tx1">
                    <a:tint val="75000"/>
                  </a:schemeClr>
                </a:solidFill>
              </a:defRPr>
            </a:lvl1pPr>
          </a:lstStyle>
          <a:p>
            <a:fld id="{58EEA841-DD93-4D3F-B1DB-170D0DF91742}" type="datetimeFigureOut">
              <a:rPr lang="zh-CN" altLang="en-US" smtClean="0"/>
              <a:t>2014/12/9</a:t>
            </a:fld>
            <a:endParaRPr lang="zh-CN" altLang="en-US"/>
          </a:p>
        </p:txBody>
      </p:sp>
      <p:sp>
        <p:nvSpPr>
          <p:cNvPr id="5" name="页脚占位符 4"/>
          <p:cNvSpPr>
            <a:spLocks noGrp="1"/>
          </p:cNvSpPr>
          <p:nvPr>
            <p:ph type="ftr" sz="quarter" idx="3"/>
          </p:nvPr>
        </p:nvSpPr>
        <p:spPr>
          <a:xfrm>
            <a:off x="16238247" y="30367760"/>
            <a:ext cx="15050082" cy="1744402"/>
          </a:xfrm>
          <a:prstGeom prst="rect">
            <a:avLst/>
          </a:prstGeom>
        </p:spPr>
        <p:txBody>
          <a:bodyPr vert="horz" lIns="500288" tIns="250145" rIns="500288" bIns="250145" rtlCol="0" anchor="ctr"/>
          <a:lstStyle>
            <a:lvl1pPr algn="ctr">
              <a:defRPr sz="65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34060712" y="30367760"/>
            <a:ext cx="11089534" cy="1744402"/>
          </a:xfrm>
          <a:prstGeom prst="rect">
            <a:avLst/>
          </a:prstGeom>
        </p:spPr>
        <p:txBody>
          <a:bodyPr vert="horz" lIns="500288" tIns="250145" rIns="500288" bIns="250145" rtlCol="0" anchor="ctr"/>
          <a:lstStyle>
            <a:lvl1pPr algn="r">
              <a:defRPr sz="6500">
                <a:solidFill>
                  <a:schemeClr val="tx1">
                    <a:tint val="75000"/>
                  </a:schemeClr>
                </a:solidFill>
              </a:defRPr>
            </a:lvl1pPr>
          </a:lstStyle>
          <a:p>
            <a:fld id="{625A5935-E923-48E9-8448-31DC86B6E3F9}" type="slidenum">
              <a:rPr lang="zh-CN" altLang="en-US" smtClean="0"/>
              <a:t>‹#›</a:t>
            </a:fld>
            <a:endParaRPr lang="zh-CN" altLang="en-US"/>
          </a:p>
        </p:txBody>
      </p:sp>
    </p:spTree>
    <p:extLst>
      <p:ext uri="{BB962C8B-B14F-4D97-AF65-F5344CB8AC3E}">
        <p14:creationId xmlns:p14="http://schemas.microsoft.com/office/powerpoint/2010/main" val="2670508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02882" rtl="0" eaLnBrk="1" latinLnBrk="0" hangingPunct="1">
        <a:spcBef>
          <a:spcPct val="0"/>
        </a:spcBef>
        <a:buNone/>
        <a:defRPr sz="24000" kern="1200">
          <a:solidFill>
            <a:schemeClr val="tx1"/>
          </a:solidFill>
          <a:latin typeface="+mj-lt"/>
          <a:ea typeface="+mj-ea"/>
          <a:cs typeface="+mj-cs"/>
        </a:defRPr>
      </a:lvl1pPr>
    </p:titleStyle>
    <p:bodyStyle>
      <a:lvl1pPr marL="1876081" indent="-1876081" algn="l" defTabSz="5002882" rtl="0" eaLnBrk="1" latinLnBrk="0" hangingPunct="1">
        <a:spcBef>
          <a:spcPct val="20000"/>
        </a:spcBef>
        <a:buFont typeface="Arial" pitchFamily="34" charset="0"/>
        <a:buChar char="•"/>
        <a:defRPr sz="17500" kern="1200">
          <a:solidFill>
            <a:schemeClr val="tx1"/>
          </a:solidFill>
          <a:latin typeface="+mn-lt"/>
          <a:ea typeface="+mn-ea"/>
          <a:cs typeface="+mn-cs"/>
        </a:defRPr>
      </a:lvl1pPr>
      <a:lvl2pPr marL="4064841" indent="-1563401" algn="l" defTabSz="5002882" rtl="0" eaLnBrk="1" latinLnBrk="0" hangingPunct="1">
        <a:spcBef>
          <a:spcPct val="20000"/>
        </a:spcBef>
        <a:buFont typeface="Arial" pitchFamily="34" charset="0"/>
        <a:buChar char="–"/>
        <a:defRPr sz="15300" kern="1200">
          <a:solidFill>
            <a:schemeClr val="tx1"/>
          </a:solidFill>
          <a:latin typeface="+mn-lt"/>
          <a:ea typeface="+mn-ea"/>
          <a:cs typeface="+mn-cs"/>
        </a:defRPr>
      </a:lvl2pPr>
      <a:lvl3pPr marL="6253602" indent="-1250721" algn="l" defTabSz="5002882"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55043" indent="-1250721" algn="l" defTabSz="5002882" rtl="0" eaLnBrk="1" latinLnBrk="0" hangingPunct="1">
        <a:spcBef>
          <a:spcPct val="20000"/>
        </a:spcBef>
        <a:buFont typeface="Arial" pitchFamily="34" charset="0"/>
        <a:buChar char="–"/>
        <a:defRPr sz="11000" kern="1200">
          <a:solidFill>
            <a:schemeClr val="tx1"/>
          </a:solidFill>
          <a:latin typeface="+mn-lt"/>
          <a:ea typeface="+mn-ea"/>
          <a:cs typeface="+mn-cs"/>
        </a:defRPr>
      </a:lvl4pPr>
      <a:lvl5pPr marL="11256484" indent="-1250721" algn="l" defTabSz="5002882" rtl="0" eaLnBrk="1" latinLnBrk="0" hangingPunct="1">
        <a:spcBef>
          <a:spcPct val="20000"/>
        </a:spcBef>
        <a:buFont typeface="Arial" pitchFamily="34" charset="0"/>
        <a:buChar char="»"/>
        <a:defRPr sz="11000" kern="1200">
          <a:solidFill>
            <a:schemeClr val="tx1"/>
          </a:solidFill>
          <a:latin typeface="+mn-lt"/>
          <a:ea typeface="+mn-ea"/>
          <a:cs typeface="+mn-cs"/>
        </a:defRPr>
      </a:lvl5pPr>
      <a:lvl6pPr marL="13757924" indent="-1250721" algn="l" defTabSz="5002882"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259366" indent="-1250721" algn="l" defTabSz="5002882"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760806" indent="-1250721" algn="l" defTabSz="5002882"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262247" indent="-1250721" algn="l" defTabSz="5002882"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zh-CN"/>
      </a:defPPr>
      <a:lvl1pPr marL="0" algn="l" defTabSz="5002882" rtl="0" eaLnBrk="1" latinLnBrk="0" hangingPunct="1">
        <a:defRPr sz="9900" kern="1200">
          <a:solidFill>
            <a:schemeClr val="tx1"/>
          </a:solidFill>
          <a:latin typeface="+mn-lt"/>
          <a:ea typeface="+mn-ea"/>
          <a:cs typeface="+mn-cs"/>
        </a:defRPr>
      </a:lvl1pPr>
      <a:lvl2pPr marL="2501441" algn="l" defTabSz="5002882" rtl="0" eaLnBrk="1" latinLnBrk="0" hangingPunct="1">
        <a:defRPr sz="9900" kern="1200">
          <a:solidFill>
            <a:schemeClr val="tx1"/>
          </a:solidFill>
          <a:latin typeface="+mn-lt"/>
          <a:ea typeface="+mn-ea"/>
          <a:cs typeface="+mn-cs"/>
        </a:defRPr>
      </a:lvl2pPr>
      <a:lvl3pPr marL="5002882" algn="l" defTabSz="5002882" rtl="0" eaLnBrk="1" latinLnBrk="0" hangingPunct="1">
        <a:defRPr sz="9900" kern="1200">
          <a:solidFill>
            <a:schemeClr val="tx1"/>
          </a:solidFill>
          <a:latin typeface="+mn-lt"/>
          <a:ea typeface="+mn-ea"/>
          <a:cs typeface="+mn-cs"/>
        </a:defRPr>
      </a:lvl3pPr>
      <a:lvl4pPr marL="7504322" algn="l" defTabSz="5002882" rtl="0" eaLnBrk="1" latinLnBrk="0" hangingPunct="1">
        <a:defRPr sz="9900" kern="1200">
          <a:solidFill>
            <a:schemeClr val="tx1"/>
          </a:solidFill>
          <a:latin typeface="+mn-lt"/>
          <a:ea typeface="+mn-ea"/>
          <a:cs typeface="+mn-cs"/>
        </a:defRPr>
      </a:lvl4pPr>
      <a:lvl5pPr marL="10005763" algn="l" defTabSz="5002882" rtl="0" eaLnBrk="1" latinLnBrk="0" hangingPunct="1">
        <a:defRPr sz="9900" kern="1200">
          <a:solidFill>
            <a:schemeClr val="tx1"/>
          </a:solidFill>
          <a:latin typeface="+mn-lt"/>
          <a:ea typeface="+mn-ea"/>
          <a:cs typeface="+mn-cs"/>
        </a:defRPr>
      </a:lvl5pPr>
      <a:lvl6pPr marL="12507204" algn="l" defTabSz="5002882" rtl="0" eaLnBrk="1" latinLnBrk="0" hangingPunct="1">
        <a:defRPr sz="9900" kern="1200">
          <a:solidFill>
            <a:schemeClr val="tx1"/>
          </a:solidFill>
          <a:latin typeface="+mn-lt"/>
          <a:ea typeface="+mn-ea"/>
          <a:cs typeface="+mn-cs"/>
        </a:defRPr>
      </a:lvl6pPr>
      <a:lvl7pPr marL="15008645" algn="l" defTabSz="5002882" rtl="0" eaLnBrk="1" latinLnBrk="0" hangingPunct="1">
        <a:defRPr sz="9900" kern="1200">
          <a:solidFill>
            <a:schemeClr val="tx1"/>
          </a:solidFill>
          <a:latin typeface="+mn-lt"/>
          <a:ea typeface="+mn-ea"/>
          <a:cs typeface="+mn-cs"/>
        </a:defRPr>
      </a:lvl7pPr>
      <a:lvl8pPr marL="17510085" algn="l" defTabSz="5002882" rtl="0" eaLnBrk="1" latinLnBrk="0" hangingPunct="1">
        <a:defRPr sz="9900" kern="1200">
          <a:solidFill>
            <a:schemeClr val="tx1"/>
          </a:solidFill>
          <a:latin typeface="+mn-lt"/>
          <a:ea typeface="+mn-ea"/>
          <a:cs typeface="+mn-cs"/>
        </a:defRPr>
      </a:lvl8pPr>
      <a:lvl9pPr marL="20011527" algn="l" defTabSz="500288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image" Target="../media/image1.png"/><Relationship Id="rId16" Type="http://schemas.openxmlformats.org/officeDocument/2006/relationships/image" Target="../media/image13.emf"/><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emf"/><Relationship Id="rId5" Type="http://schemas.openxmlformats.org/officeDocument/2006/relationships/image" Target="../media/image4.png"/><Relationship Id="rId15" Type="http://schemas.openxmlformats.org/officeDocument/2006/relationships/image" Target="../media/image12.emf"/><Relationship Id="rId10" Type="http://schemas.openxmlformats.org/officeDocument/2006/relationships/chart" Target="../charts/chart2.xml"/><Relationship Id="rId4" Type="http://schemas.openxmlformats.org/officeDocument/2006/relationships/image" Target="../media/image3.jpeg"/><Relationship Id="rId9" Type="http://schemas.openxmlformats.org/officeDocument/2006/relationships/chart" Target="../charts/chart1.xml"/><Relationship Id="rId1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458458" y="0"/>
            <a:ext cx="38495991" cy="4021879"/>
          </a:xfrm>
          <a:prstGeom prst="rect">
            <a:avLst/>
          </a:prstGeom>
          <a:gradFill flip="none" rotWithShape="1">
            <a:gsLst>
              <a:gs pos="0">
                <a:schemeClr val="accent1">
                  <a:lumMod val="40000"/>
                  <a:lumOff val="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4180" tIns="42090" rIns="84180" bIns="42090" spcCol="0" rtlCol="0" anchor="ctr"/>
          <a:lstStyle/>
          <a:p>
            <a:pPr algn="ctr"/>
            <a:endParaRPr lang="zh-CN" alt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00" t="12512" r="17334" b="11632"/>
          <a:stretch/>
        </p:blipFill>
        <p:spPr bwMode="auto">
          <a:xfrm>
            <a:off x="1106793" y="352839"/>
            <a:ext cx="6860235" cy="672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9609123" y="352839"/>
            <a:ext cx="35512089" cy="3716766"/>
          </a:xfrm>
          <a:prstGeom prst="rect">
            <a:avLst/>
          </a:prstGeom>
          <a:noFill/>
        </p:spPr>
        <p:txBody>
          <a:bodyPr wrap="square" lIns="84180" tIns="42090" rIns="84180" bIns="42090">
            <a:spAutoFit/>
          </a:bodyPr>
          <a:lstStyle/>
          <a:p>
            <a:pPr algn="ctr"/>
            <a:r>
              <a:rPr lang="it-IT" altLang="zh-CN" sz="11800" b="1" dirty="0">
                <a:latin typeface="Times New Roman" pitchFamily="18" charset="0"/>
                <a:cs typeface="Times New Roman" pitchFamily="18" charset="0"/>
              </a:rPr>
              <a:t>Modeling of effects of climate and land cover change</a:t>
            </a:r>
          </a:p>
          <a:p>
            <a:pPr algn="ctr"/>
            <a:r>
              <a:rPr lang="it-IT" altLang="zh-CN" sz="11800" b="1" dirty="0">
                <a:latin typeface="Times New Roman" pitchFamily="18" charset="0"/>
                <a:cs typeface="Times New Roman" pitchFamily="18" charset="0"/>
              </a:rPr>
              <a:t>on thermal loading to Puget Sound </a:t>
            </a:r>
            <a:endParaRPr lang="zh-CN" altLang="zh-CN" sz="11800" dirty="0">
              <a:latin typeface="Times New Roman" pitchFamily="18" charset="0"/>
              <a:cs typeface="Times New Roman" pitchFamily="18" charset="0"/>
            </a:endParaRPr>
          </a:p>
        </p:txBody>
      </p:sp>
      <p:sp>
        <p:nvSpPr>
          <p:cNvPr id="5" name="矩形 4"/>
          <p:cNvSpPr/>
          <p:nvPr/>
        </p:nvSpPr>
        <p:spPr>
          <a:xfrm>
            <a:off x="10107672" y="4232223"/>
            <a:ext cx="34485992" cy="2577992"/>
          </a:xfrm>
          <a:prstGeom prst="rect">
            <a:avLst/>
          </a:prstGeom>
        </p:spPr>
        <p:txBody>
          <a:bodyPr wrap="square" lIns="84180" tIns="42090" rIns="84180" bIns="42090">
            <a:spAutoFit/>
          </a:bodyPr>
          <a:lstStyle/>
          <a:p>
            <a:pPr algn="ctr"/>
            <a:r>
              <a:rPr lang="it-IT" altLang="zh-CN" sz="5400" dirty="0">
                <a:latin typeface="Times New Roman" pitchFamily="18" charset="0"/>
                <a:cs typeface="Times New Roman" pitchFamily="18" charset="0"/>
              </a:rPr>
              <a:t>Qian Cao</a:t>
            </a:r>
            <a:r>
              <a:rPr lang="it-IT" altLang="zh-CN" sz="5400" baseline="30000" dirty="0">
                <a:latin typeface="Times New Roman" pitchFamily="18" charset="0"/>
                <a:cs typeface="Times New Roman" pitchFamily="18" charset="0"/>
              </a:rPr>
              <a:t>1</a:t>
            </a:r>
            <a:r>
              <a:rPr lang="it-IT" altLang="zh-CN" sz="5400" dirty="0">
                <a:latin typeface="Times New Roman" pitchFamily="18" charset="0"/>
                <a:cs typeface="Times New Roman" pitchFamily="18" charset="0"/>
              </a:rPr>
              <a:t>, Ning Sun</a:t>
            </a:r>
            <a:r>
              <a:rPr lang="it-IT" altLang="zh-CN" sz="5400" baseline="30000" dirty="0">
                <a:latin typeface="Times New Roman" pitchFamily="18" charset="0"/>
                <a:cs typeface="Times New Roman" pitchFamily="18" charset="0"/>
              </a:rPr>
              <a:t>2</a:t>
            </a:r>
            <a:r>
              <a:rPr lang="it-IT" altLang="zh-CN" sz="5400" dirty="0">
                <a:latin typeface="Times New Roman" pitchFamily="18" charset="0"/>
                <a:cs typeface="Times New Roman" pitchFamily="18" charset="0"/>
              </a:rPr>
              <a:t>, John Yearsley</a:t>
            </a:r>
            <a:r>
              <a:rPr lang="it-IT" altLang="zh-CN" sz="5400" baseline="30000" dirty="0">
                <a:latin typeface="Times New Roman" pitchFamily="18" charset="0"/>
                <a:cs typeface="Times New Roman" pitchFamily="18" charset="0"/>
              </a:rPr>
              <a:t>2</a:t>
            </a:r>
            <a:r>
              <a:rPr lang="it-IT" altLang="zh-CN" sz="5400" dirty="0">
                <a:latin typeface="Times New Roman" pitchFamily="18" charset="0"/>
                <a:cs typeface="Times New Roman" pitchFamily="18" charset="0"/>
              </a:rPr>
              <a:t>, Bart Nijssen</a:t>
            </a:r>
            <a:r>
              <a:rPr lang="it-IT" altLang="zh-CN" sz="5400" baseline="30000" dirty="0">
                <a:latin typeface="Times New Roman" pitchFamily="18" charset="0"/>
                <a:cs typeface="Times New Roman" pitchFamily="18" charset="0"/>
              </a:rPr>
              <a:t>2</a:t>
            </a:r>
            <a:r>
              <a:rPr lang="it-IT" altLang="zh-CN" sz="5400" dirty="0">
                <a:latin typeface="Times New Roman" pitchFamily="18" charset="0"/>
                <a:cs typeface="Times New Roman" pitchFamily="18" charset="0"/>
              </a:rPr>
              <a:t>, Dennis P. Lettenmaier</a:t>
            </a:r>
            <a:r>
              <a:rPr lang="it-IT" altLang="zh-CN" sz="5400" baseline="30000" dirty="0">
                <a:latin typeface="Times New Roman" pitchFamily="18" charset="0"/>
                <a:cs typeface="Times New Roman" pitchFamily="18" charset="0"/>
              </a:rPr>
              <a:t>1</a:t>
            </a:r>
            <a:endParaRPr lang="it-IT" altLang="zh-CN" sz="5400" dirty="0">
              <a:latin typeface="Times New Roman" pitchFamily="18" charset="0"/>
              <a:cs typeface="Times New Roman" pitchFamily="18" charset="0"/>
            </a:endParaRPr>
          </a:p>
          <a:p>
            <a:pPr algn="ctr"/>
            <a:r>
              <a:rPr lang="en-US" altLang="zh-CN" sz="5400" baseline="30000" dirty="0">
                <a:latin typeface="Times New Roman" pitchFamily="18" charset="0"/>
                <a:cs typeface="Times New Roman" pitchFamily="18" charset="0"/>
              </a:rPr>
              <a:t>1</a:t>
            </a:r>
            <a:r>
              <a:rPr lang="en-US" altLang="zh-CN" sz="5400" dirty="0">
                <a:latin typeface="Times New Roman" pitchFamily="18" charset="0"/>
                <a:cs typeface="Times New Roman" pitchFamily="18" charset="0"/>
              </a:rPr>
              <a:t>Department of Geography, University of California, Los Angeles, Los Angeles, CA</a:t>
            </a:r>
          </a:p>
          <a:p>
            <a:pPr algn="ctr"/>
            <a:r>
              <a:rPr lang="en-US" altLang="zh-CN" sz="5400" baseline="30000" dirty="0">
                <a:latin typeface="Times New Roman" pitchFamily="18" charset="0"/>
                <a:cs typeface="Times New Roman" pitchFamily="18" charset="0"/>
              </a:rPr>
              <a:t>2</a:t>
            </a:r>
            <a:r>
              <a:rPr lang="en-US" altLang="zh-CN" sz="5400" dirty="0">
                <a:latin typeface="Times New Roman" pitchFamily="18" charset="0"/>
                <a:cs typeface="Times New Roman" pitchFamily="18" charset="0"/>
              </a:rPr>
              <a:t>Land Surface Hydrology, Civil and Environmental Engineering, University of Washington, Seattle, WA</a:t>
            </a:r>
            <a:endParaRPr lang="zh-CN" altLang="en-US" sz="5400" dirty="0">
              <a:latin typeface="Times New Roman" pitchFamily="18" charset="0"/>
              <a:cs typeface="Times New Roman" pitchFamily="18" charset="0"/>
            </a:endParaRPr>
          </a:p>
        </p:txBody>
      </p:sp>
      <p:sp>
        <p:nvSpPr>
          <p:cNvPr id="9" name="矩形 8"/>
          <p:cNvSpPr/>
          <p:nvPr/>
        </p:nvSpPr>
        <p:spPr>
          <a:xfrm>
            <a:off x="475723" y="17830560"/>
            <a:ext cx="16039996" cy="14465414"/>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180" tIns="42090" rIns="84180" bIns="42090" spcCol="0" rtlCol="0" anchor="ctr"/>
          <a:lstStyle/>
          <a:p>
            <a:pPr algn="ctr"/>
            <a:endParaRPr lang="zh-CN" altLang="en-US"/>
          </a:p>
        </p:txBody>
      </p:sp>
      <p:sp>
        <p:nvSpPr>
          <p:cNvPr id="10" name="矩形 9"/>
          <p:cNvSpPr/>
          <p:nvPr/>
        </p:nvSpPr>
        <p:spPr>
          <a:xfrm>
            <a:off x="17213623" y="7419675"/>
            <a:ext cx="14974600" cy="12490924"/>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180" tIns="42090" rIns="84180" bIns="42090" spcCol="0" rtlCol="0" anchor="ctr"/>
          <a:lstStyle/>
          <a:p>
            <a:pPr algn="ctr"/>
            <a:endParaRPr lang="zh-CN" altLang="en-US"/>
          </a:p>
        </p:txBody>
      </p:sp>
      <p:pic>
        <p:nvPicPr>
          <p:cNvPr id="11" name="图片 10" descr="F:\papers\qian\plots\land_cover_maps\try1\basin_ma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796" y="12776539"/>
            <a:ext cx="4071694" cy="4314235"/>
          </a:xfrm>
          <a:prstGeom prst="rect">
            <a:avLst/>
          </a:prstGeom>
          <a:noFill/>
          <a:ln>
            <a:noFill/>
          </a:ln>
        </p:spPr>
      </p:pic>
      <p:sp>
        <p:nvSpPr>
          <p:cNvPr id="7" name="矩形 6"/>
          <p:cNvSpPr/>
          <p:nvPr/>
        </p:nvSpPr>
        <p:spPr>
          <a:xfrm>
            <a:off x="438460" y="7384998"/>
            <a:ext cx="16039996" cy="10149335"/>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180" tIns="42090" rIns="84180" bIns="42090" spcCol="0" rtlCol="0" anchor="ctr"/>
          <a:lstStyle/>
          <a:p>
            <a:pPr algn="ctr"/>
            <a:endParaRPr lang="zh-CN" altLang="en-US"/>
          </a:p>
        </p:txBody>
      </p:sp>
      <p:sp>
        <p:nvSpPr>
          <p:cNvPr id="18" name="TextBox 17"/>
          <p:cNvSpPr txBox="1"/>
          <p:nvPr/>
        </p:nvSpPr>
        <p:spPr>
          <a:xfrm>
            <a:off x="1106793" y="7533969"/>
            <a:ext cx="6022646" cy="1015663"/>
          </a:xfrm>
          <a:prstGeom prst="rect">
            <a:avLst/>
          </a:prstGeom>
          <a:noFill/>
        </p:spPr>
        <p:txBody>
          <a:bodyPr wrap="square" rtlCol="0">
            <a:spAutoFit/>
          </a:bodyPr>
          <a:lstStyle/>
          <a:p>
            <a:r>
              <a:rPr lang="en-US" altLang="zh-CN" sz="6000" b="1" dirty="0" smtClean="0">
                <a:solidFill>
                  <a:schemeClr val="accent1"/>
                </a:solidFill>
                <a:latin typeface="Times New Roman" pitchFamily="18" charset="0"/>
                <a:cs typeface="Times New Roman" pitchFamily="18" charset="0"/>
              </a:rPr>
              <a:t>1. Introduction</a:t>
            </a:r>
            <a:endParaRPr lang="zh-CN" altLang="en-US" sz="6000" b="1" dirty="0">
              <a:solidFill>
                <a:schemeClr val="accent1"/>
              </a:solidFill>
              <a:latin typeface="Times New Roman" pitchFamily="18" charset="0"/>
              <a:cs typeface="Times New Roman" pitchFamily="18" charset="0"/>
            </a:endParaRPr>
          </a:p>
        </p:txBody>
      </p:sp>
      <p:sp>
        <p:nvSpPr>
          <p:cNvPr id="20" name="TextBox 19"/>
          <p:cNvSpPr txBox="1"/>
          <p:nvPr/>
        </p:nvSpPr>
        <p:spPr>
          <a:xfrm>
            <a:off x="885782" y="17902460"/>
            <a:ext cx="9479030" cy="1015663"/>
          </a:xfrm>
          <a:prstGeom prst="rect">
            <a:avLst/>
          </a:prstGeom>
          <a:noFill/>
        </p:spPr>
        <p:txBody>
          <a:bodyPr wrap="square" rtlCol="0">
            <a:spAutoFit/>
          </a:bodyPr>
          <a:lstStyle/>
          <a:p>
            <a:r>
              <a:rPr lang="en-US" altLang="zh-CN" sz="6000" b="1" dirty="0" smtClean="0">
                <a:solidFill>
                  <a:schemeClr val="accent1"/>
                </a:solidFill>
                <a:latin typeface="Times New Roman" pitchFamily="18" charset="0"/>
                <a:cs typeface="Times New Roman" pitchFamily="18" charset="0"/>
              </a:rPr>
              <a:t>2. Methods</a:t>
            </a:r>
            <a:endParaRPr lang="zh-CN" altLang="en-US" sz="6000" b="1" dirty="0">
              <a:solidFill>
                <a:schemeClr val="accent1"/>
              </a:solidFill>
              <a:latin typeface="Times New Roman" pitchFamily="18" charset="0"/>
              <a:cs typeface="Times New Roman" pitchFamily="18" charset="0"/>
            </a:endParaRPr>
          </a:p>
        </p:txBody>
      </p:sp>
      <p:pic>
        <p:nvPicPr>
          <p:cNvPr id="21" name="图片 20" descr="F:\papers\qian\plots\land_cover_maps\try1\land_cove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4423" y="27011449"/>
            <a:ext cx="8901852" cy="5051403"/>
          </a:xfrm>
          <a:prstGeom prst="rect">
            <a:avLst/>
          </a:prstGeom>
          <a:noFill/>
          <a:ln>
            <a:noFill/>
          </a:ln>
        </p:spPr>
      </p:pic>
      <p:pic>
        <p:nvPicPr>
          <p:cNvPr id="23" name="Picture 2" descr="F:\project\calibration\rbm\sparsed_temp\rehydrology_qian\22_1_curr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33969" y="7482689"/>
            <a:ext cx="4320480" cy="22109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papers\qian\M206\ps_1950 - 复制.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44832" y="15948365"/>
            <a:ext cx="5433162" cy="34926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papers\qian\plots\results\12.4\d_22_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76002" y="7482689"/>
            <a:ext cx="4557967" cy="22109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project\calibration\rbm\sparsed_temp\rehydrology_qian\9_L_curren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98847" y="7482690"/>
            <a:ext cx="4418242" cy="21145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图表 23"/>
          <p:cNvGraphicFramePr/>
          <p:nvPr>
            <p:extLst>
              <p:ext uri="{D42A27DB-BD31-4B8C-83A1-F6EECF244321}">
                <p14:modId xmlns:p14="http://schemas.microsoft.com/office/powerpoint/2010/main" val="2814910666"/>
              </p:ext>
            </p:extLst>
          </p:nvPr>
        </p:nvGraphicFramePr>
        <p:xfrm>
          <a:off x="24424940" y="16287874"/>
          <a:ext cx="6563026" cy="3528392"/>
        </p:xfrm>
        <a:graphic>
          <a:graphicData uri="http://schemas.openxmlformats.org/drawingml/2006/chart">
            <c:chart xmlns:c="http://schemas.openxmlformats.org/drawingml/2006/chart" xmlns:r="http://schemas.openxmlformats.org/officeDocument/2006/relationships" r:id="rId9"/>
          </a:graphicData>
        </a:graphic>
      </p:graphicFrame>
      <p:sp>
        <p:nvSpPr>
          <p:cNvPr id="3" name="矩形 2"/>
          <p:cNvSpPr/>
          <p:nvPr/>
        </p:nvSpPr>
        <p:spPr>
          <a:xfrm>
            <a:off x="891999" y="18976913"/>
            <a:ext cx="15132917" cy="7786747"/>
          </a:xfrm>
          <a:prstGeom prst="rect">
            <a:avLst/>
          </a:prstGeom>
        </p:spPr>
        <p:txBody>
          <a:bodyPr wrap="square">
            <a:spAutoFit/>
          </a:bodyPr>
          <a:lstStyle/>
          <a:p>
            <a:pPr indent="457200" algn="just">
              <a:spcBef>
                <a:spcPts val="600"/>
              </a:spcBef>
              <a:spcAft>
                <a:spcPts val="600"/>
              </a:spcAft>
            </a:pPr>
            <a:r>
              <a:rPr lang="en-US" altLang="zh-CN" sz="3200" dirty="0" smtClean="0">
                <a:latin typeface="Times New Roman" pitchFamily="18" charset="0"/>
                <a:cs typeface="Times New Roman" pitchFamily="18" charset="0"/>
              </a:rPr>
              <a:t>We used the </a:t>
            </a:r>
            <a:r>
              <a:rPr lang="en-US" altLang="zh-CN" sz="3200" dirty="0">
                <a:latin typeface="Times New Roman" pitchFamily="18" charset="0"/>
                <a:cs typeface="Times New Roman" pitchFamily="18" charset="0"/>
              </a:rPr>
              <a:t>DHSVM-RBM model </a:t>
            </a:r>
            <a:r>
              <a:rPr lang="en-US" altLang="zh-CN" sz="3200" dirty="0" smtClean="0">
                <a:latin typeface="Times New Roman" pitchFamily="18" charset="0"/>
                <a:cs typeface="Times New Roman" pitchFamily="18" charset="0"/>
              </a:rPr>
              <a:t>to </a:t>
            </a:r>
            <a:r>
              <a:rPr lang="en-US" altLang="zh-CN" sz="3200" dirty="0">
                <a:latin typeface="Times New Roman" pitchFamily="18" charset="0"/>
                <a:cs typeface="Times New Roman" pitchFamily="18" charset="0"/>
              </a:rPr>
              <a:t>simulate streamflow and stream temperature at 150 m spatial resolution and sub-daily timescale. DHSVM-RBM (Sun et al., 2014</a:t>
            </a:r>
            <a:r>
              <a:rPr lang="en-US" altLang="zh-CN" sz="3200" dirty="0" smtClean="0">
                <a:latin typeface="Times New Roman" pitchFamily="18" charset="0"/>
                <a:cs typeface="Times New Roman" pitchFamily="18" charset="0"/>
              </a:rPr>
              <a:t>) </a:t>
            </a:r>
            <a:r>
              <a:rPr lang="en-US" altLang="zh-CN" sz="3200" dirty="0">
                <a:latin typeface="Times New Roman" pitchFamily="18" charset="0"/>
                <a:cs typeface="Times New Roman" pitchFamily="18" charset="0"/>
              </a:rPr>
              <a:t>integrates the Distributed Hydrology-Soil-Vegetation </a:t>
            </a:r>
            <a:r>
              <a:rPr lang="en-US" altLang="zh-CN" sz="3200" dirty="0" smtClean="0">
                <a:latin typeface="Times New Roman" pitchFamily="18" charset="0"/>
                <a:cs typeface="Times New Roman" pitchFamily="18" charset="0"/>
              </a:rPr>
              <a:t>Model, </a:t>
            </a:r>
            <a:r>
              <a:rPr lang="en-US" altLang="zh-CN" sz="3200" dirty="0">
                <a:latin typeface="Times New Roman" pitchFamily="18" charset="0"/>
                <a:cs typeface="Times New Roman" pitchFamily="18" charset="0"/>
              </a:rPr>
              <a:t>a semi-</a:t>
            </a:r>
            <a:r>
              <a:rPr lang="en-US" altLang="zh-CN" sz="3200" dirty="0" err="1">
                <a:latin typeface="Times New Roman" pitchFamily="18" charset="0"/>
                <a:cs typeface="Times New Roman" pitchFamily="18" charset="0"/>
              </a:rPr>
              <a:t>Lagrangian</a:t>
            </a:r>
            <a:r>
              <a:rPr lang="en-US" altLang="zh-CN" sz="3200" dirty="0">
                <a:latin typeface="Times New Roman" pitchFamily="18" charset="0"/>
                <a:cs typeface="Times New Roman" pitchFamily="18" charset="0"/>
              </a:rPr>
              <a:t> stream temperature model RBM (</a:t>
            </a:r>
            <a:r>
              <a:rPr lang="en-US" altLang="zh-CN" sz="3200" dirty="0" err="1">
                <a:latin typeface="Times New Roman" pitchFamily="18" charset="0"/>
                <a:cs typeface="Times New Roman" pitchFamily="18" charset="0"/>
              </a:rPr>
              <a:t>Yearsley</a:t>
            </a:r>
            <a:r>
              <a:rPr lang="en-US" altLang="zh-CN" sz="3200" dirty="0">
                <a:latin typeface="Times New Roman" pitchFamily="18" charset="0"/>
                <a:cs typeface="Times New Roman" pitchFamily="18" charset="0"/>
              </a:rPr>
              <a:t>, </a:t>
            </a:r>
            <a:r>
              <a:rPr lang="en-US" altLang="zh-CN" sz="3200" dirty="0" smtClean="0">
                <a:latin typeface="Times New Roman" pitchFamily="18" charset="0"/>
                <a:cs typeface="Times New Roman" pitchFamily="18" charset="0"/>
              </a:rPr>
              <a:t>2009), </a:t>
            </a:r>
            <a:r>
              <a:rPr lang="en-US" altLang="zh-CN" sz="3200" dirty="0">
                <a:latin typeface="Times New Roman" pitchFamily="18" charset="0"/>
                <a:cs typeface="Times New Roman" pitchFamily="18" charset="0"/>
              </a:rPr>
              <a:t>and a riparian shading module to provide spatially distributed predictions of streamflow and stream temperature applicable to a wide range of spatial scales from small catchment to regional watershed. </a:t>
            </a:r>
          </a:p>
          <a:p>
            <a:pPr algn="just">
              <a:spcBef>
                <a:spcPts val="600"/>
              </a:spcBef>
              <a:spcAft>
                <a:spcPts val="600"/>
              </a:spcAft>
            </a:pPr>
            <a:r>
              <a:rPr lang="en-US" altLang="zh-CN" sz="3200" b="1" dirty="0" smtClean="0">
                <a:latin typeface="Times New Roman" pitchFamily="18" charset="0"/>
                <a:cs typeface="Times New Roman" pitchFamily="18" charset="0"/>
              </a:rPr>
              <a:t>Coupled land use and riparian vegetation scenarios</a:t>
            </a:r>
          </a:p>
          <a:p>
            <a:pPr indent="457200" algn="just">
              <a:spcBef>
                <a:spcPts val="600"/>
              </a:spcBef>
              <a:spcAft>
                <a:spcPts val="600"/>
              </a:spcAft>
            </a:pPr>
            <a:r>
              <a:rPr lang="en-US" altLang="zh-CN" sz="3200" dirty="0" smtClean="0">
                <a:latin typeface="Times New Roman" pitchFamily="18" charset="0"/>
                <a:cs typeface="Times New Roman" pitchFamily="18" charset="0"/>
              </a:rPr>
              <a:t>We performed experiments </a:t>
            </a:r>
            <a:r>
              <a:rPr lang="en-US" altLang="zh-CN" sz="3200" dirty="0">
                <a:latin typeface="Times New Roman" pitchFamily="18" charset="0"/>
                <a:cs typeface="Times New Roman" pitchFamily="18" charset="0"/>
              </a:rPr>
              <a:t>based on six combined scenarios with different land cover and riparian shading conditions were conducted for exploring impact on stream temperature associated with changes in riparian shading and land use: (1) 2002 land use and 2002 riparian vegetation (the baseline, short for ‘lc2002_rv2002’); (2) 2002 land use and 1883 riparian vegetation (lc2002_rv1883); (3) 1883 land use and 1883 riparian vegetation (pristine conditions; lc1883_rv1883); (4) 1883 land use and 2002 riparian vegetation (lc1883_rv2002); (5) 2050 land use and 1883 riparian vegetation (lc2050_rv1883); (6) 2050 land use and 2002 riparian vegetation (lc2050_rv2002</a:t>
            </a:r>
            <a:r>
              <a:rPr lang="en-US" altLang="zh-CN" sz="3200" dirty="0" smtClean="0">
                <a:latin typeface="Times New Roman" pitchFamily="18" charset="0"/>
                <a:cs typeface="Times New Roman" pitchFamily="18" charset="0"/>
              </a:rPr>
              <a:t>).</a:t>
            </a:r>
          </a:p>
        </p:txBody>
      </p:sp>
      <p:sp>
        <p:nvSpPr>
          <p:cNvPr id="12" name="矩形 11"/>
          <p:cNvSpPr/>
          <p:nvPr/>
        </p:nvSpPr>
        <p:spPr>
          <a:xfrm>
            <a:off x="17474080" y="7670130"/>
            <a:ext cx="14188992" cy="8617744"/>
          </a:xfrm>
          <a:prstGeom prst="rect">
            <a:avLst/>
          </a:prstGeom>
        </p:spPr>
        <p:txBody>
          <a:bodyPr wrap="square">
            <a:spAutoFit/>
          </a:bodyPr>
          <a:lstStyle/>
          <a:p>
            <a:pPr indent="457200" algn="just">
              <a:spcAft>
                <a:spcPts val="600"/>
              </a:spcAft>
            </a:pPr>
            <a:r>
              <a:rPr lang="en-US" altLang="zh-CN" sz="3200" dirty="0">
                <a:latin typeface="Times New Roman" pitchFamily="18" charset="0"/>
                <a:cs typeface="Times New Roman" pitchFamily="18" charset="0"/>
              </a:rPr>
              <a:t>For all six scenarios, DHSVM-RBM was forced with the same </a:t>
            </a:r>
            <a:r>
              <a:rPr lang="en-US" altLang="zh-CN" sz="3200" dirty="0" err="1">
                <a:latin typeface="Times New Roman" pitchFamily="18" charset="0"/>
                <a:cs typeface="Times New Roman" pitchFamily="18" charset="0"/>
              </a:rPr>
              <a:t>detrended</a:t>
            </a:r>
            <a:r>
              <a:rPr lang="en-US" altLang="zh-CN" sz="3200" dirty="0">
                <a:latin typeface="Times New Roman" pitchFamily="18" charset="0"/>
                <a:cs typeface="Times New Roman" pitchFamily="18" charset="0"/>
              </a:rPr>
              <a:t> historical meteorological </a:t>
            </a:r>
            <a:r>
              <a:rPr lang="en-US" altLang="zh-CN" sz="3200" dirty="0" err="1">
                <a:latin typeface="Times New Roman" pitchFamily="18" charset="0"/>
                <a:cs typeface="Times New Roman" pitchFamily="18" charset="0"/>
              </a:rPr>
              <a:t>forcings</a:t>
            </a:r>
            <a:r>
              <a:rPr lang="en-US" altLang="zh-CN" sz="3200" dirty="0">
                <a:latin typeface="Times New Roman" pitchFamily="18" charset="0"/>
                <a:cs typeface="Times New Roman" pitchFamily="18" charset="0"/>
              </a:rPr>
              <a:t> from 1950 to 2006 with the air temperature adjusted to 2006 condition (</a:t>
            </a:r>
            <a:r>
              <a:rPr lang="en-US" altLang="zh-CN" sz="3200" dirty="0" err="1">
                <a:latin typeface="Times New Roman" pitchFamily="18" charset="0"/>
                <a:cs typeface="Times New Roman" pitchFamily="18" charset="0"/>
              </a:rPr>
              <a:t>Cuo</a:t>
            </a:r>
            <a:r>
              <a:rPr lang="en-US" altLang="zh-CN" sz="3200" dirty="0">
                <a:latin typeface="Times New Roman" pitchFamily="18" charset="0"/>
                <a:cs typeface="Times New Roman" pitchFamily="18" charset="0"/>
              </a:rPr>
              <a:t> et al, 2009) </a:t>
            </a:r>
            <a:r>
              <a:rPr lang="en-US" altLang="zh-CN" sz="3200" dirty="0">
                <a:latin typeface="Times New Roman" pitchFamily="18" charset="0"/>
                <a:cs typeface="Times New Roman" pitchFamily="18" charset="0"/>
              </a:rPr>
              <a:t>for the purpose of isolating land cover change effects from climate trends. In addition, we used identical parameters obtained from calibration for the hydrologic and stream temperature simulations for each </a:t>
            </a:r>
            <a:r>
              <a:rPr lang="en-US" altLang="zh-CN" sz="3200" dirty="0" err="1">
                <a:latin typeface="Times New Roman" pitchFamily="18" charset="0"/>
                <a:cs typeface="Times New Roman" pitchFamily="18" charset="0"/>
              </a:rPr>
              <a:t>subbasin</a:t>
            </a:r>
            <a:r>
              <a:rPr lang="en-US" altLang="zh-CN" sz="3200" dirty="0">
                <a:latin typeface="Times New Roman" pitchFamily="18" charset="0"/>
                <a:cs typeface="Times New Roman" pitchFamily="18" charset="0"/>
              </a:rPr>
              <a:t>. </a:t>
            </a:r>
            <a:endParaRPr lang="en-US" altLang="zh-CN" sz="3200" dirty="0" smtClean="0">
              <a:latin typeface="Times New Roman" pitchFamily="18" charset="0"/>
              <a:cs typeface="Times New Roman" pitchFamily="18" charset="0"/>
            </a:endParaRPr>
          </a:p>
          <a:p>
            <a:pPr algn="just">
              <a:spcAft>
                <a:spcPts val="600"/>
              </a:spcAft>
            </a:pPr>
            <a:r>
              <a:rPr lang="en-US" altLang="zh-CN" sz="3200" b="1" dirty="0" smtClean="0">
                <a:latin typeface="Times New Roman" pitchFamily="18" charset="0"/>
                <a:cs typeface="Times New Roman" pitchFamily="18" charset="0"/>
              </a:rPr>
              <a:t>Climate </a:t>
            </a:r>
            <a:r>
              <a:rPr lang="en-US" altLang="zh-CN" sz="3200" b="1" dirty="0" smtClean="0">
                <a:latin typeface="Times New Roman" pitchFamily="18" charset="0"/>
                <a:cs typeface="Times New Roman" pitchFamily="18" charset="0"/>
              </a:rPr>
              <a:t>scenarios</a:t>
            </a:r>
            <a:endParaRPr lang="en-US" altLang="zh-CN" sz="3200" b="1" dirty="0">
              <a:latin typeface="Times New Roman" pitchFamily="18" charset="0"/>
              <a:cs typeface="Times New Roman" pitchFamily="18" charset="0"/>
            </a:endParaRPr>
          </a:p>
          <a:p>
            <a:pPr indent="457200" algn="just"/>
            <a:r>
              <a:rPr lang="en-US" altLang="zh-CN" sz="3200" b="1" dirty="0">
                <a:latin typeface="Times New Roman" pitchFamily="18" charset="0"/>
                <a:cs typeface="Times New Roman" pitchFamily="18" charset="0"/>
              </a:rPr>
              <a:t>S</a:t>
            </a:r>
            <a:r>
              <a:rPr lang="en-US" altLang="zh-CN" sz="3200" dirty="0">
                <a:latin typeface="Times New Roman" pitchFamily="18" charset="0"/>
                <a:cs typeface="Times New Roman" pitchFamily="18" charset="0"/>
              </a:rPr>
              <a:t>cenarios representing future climate were constructed separately for precipitation and temperature change to evaluate stream temperature sensitivity to climate change. Using </a:t>
            </a:r>
            <a:r>
              <a:rPr lang="en-US" altLang="zh-CN" sz="3200" dirty="0">
                <a:latin typeface="Times New Roman" pitchFamily="18" charset="0"/>
                <a:cs typeface="Times New Roman" pitchFamily="18" charset="0"/>
              </a:rPr>
              <a:t>the MACA </a:t>
            </a:r>
            <a:r>
              <a:rPr lang="en-US" altLang="zh-CN" sz="3200" dirty="0" smtClean="0">
                <a:latin typeface="Times New Roman" pitchFamily="18" charset="0"/>
                <a:cs typeface="Times New Roman" pitchFamily="18" charset="0"/>
              </a:rPr>
              <a:t>downscaling </a:t>
            </a:r>
            <a:r>
              <a:rPr lang="en-US" altLang="zh-CN" sz="3200" dirty="0">
                <a:latin typeface="Times New Roman" pitchFamily="18" charset="0"/>
                <a:cs typeface="Times New Roman" pitchFamily="18" charset="0"/>
              </a:rPr>
              <a:t>method (</a:t>
            </a:r>
            <a:r>
              <a:rPr lang="en-US" altLang="zh-CN" sz="3200" dirty="0" err="1">
                <a:latin typeface="Times New Roman" pitchFamily="18" charset="0"/>
                <a:cs typeface="Times New Roman" pitchFamily="18" charset="0"/>
              </a:rPr>
              <a:t>Abatzoglou</a:t>
            </a:r>
            <a:r>
              <a:rPr lang="en-US" altLang="zh-CN" sz="3200" dirty="0">
                <a:latin typeface="Times New Roman" pitchFamily="18" charset="0"/>
                <a:cs typeface="Times New Roman" pitchFamily="18" charset="0"/>
              </a:rPr>
              <a:t>, Brown, </a:t>
            </a:r>
            <a:r>
              <a:rPr lang="en-US" altLang="zh-CN" sz="3200" dirty="0" smtClean="0">
                <a:latin typeface="Times New Roman" pitchFamily="18" charset="0"/>
                <a:cs typeface="Times New Roman" pitchFamily="18" charset="0"/>
              </a:rPr>
              <a:t>2012), </a:t>
            </a:r>
            <a:r>
              <a:rPr lang="en-US" altLang="zh-CN" sz="3200" dirty="0">
                <a:latin typeface="Times New Roman" pitchFamily="18" charset="0"/>
                <a:cs typeface="Times New Roman" pitchFamily="18" charset="0"/>
              </a:rPr>
              <a:t>the monthly mean precipitation and temperature, from 10 GCMs forced by two emission scenarios </a:t>
            </a:r>
            <a:r>
              <a:rPr lang="en-US" altLang="zh-CN" sz="3200" dirty="0" smtClean="0">
                <a:latin typeface="Times New Roman" pitchFamily="18" charset="0"/>
                <a:cs typeface="Times New Roman" pitchFamily="18" charset="0"/>
              </a:rPr>
              <a:t>(</a:t>
            </a:r>
            <a:r>
              <a:rPr lang="en-US" altLang="zh-CN" sz="3200" dirty="0">
                <a:latin typeface="Times New Roman" pitchFamily="18" charset="0"/>
                <a:cs typeface="Times New Roman" pitchFamily="18" charset="0"/>
              </a:rPr>
              <a:t>a medium-low future </a:t>
            </a:r>
            <a:r>
              <a:rPr lang="en-US" altLang="zh-CN" sz="3200" dirty="0" smtClean="0">
                <a:latin typeface="Times New Roman" pitchFamily="18" charset="0"/>
                <a:cs typeface="Times New Roman" pitchFamily="18" charset="0"/>
              </a:rPr>
              <a:t>scenario, RCP4.5 </a:t>
            </a:r>
            <a:r>
              <a:rPr lang="en-US" altLang="zh-CN" sz="3200" dirty="0">
                <a:latin typeface="Times New Roman" pitchFamily="18" charset="0"/>
                <a:cs typeface="Times New Roman" pitchFamily="18" charset="0"/>
              </a:rPr>
              <a:t>and a high future </a:t>
            </a:r>
            <a:r>
              <a:rPr lang="en-US" altLang="zh-CN" sz="3200" dirty="0" smtClean="0">
                <a:latin typeface="Times New Roman" pitchFamily="18" charset="0"/>
                <a:cs typeface="Times New Roman" pitchFamily="18" charset="0"/>
              </a:rPr>
              <a:t>scenario, RCP4.5</a:t>
            </a:r>
            <a:r>
              <a:rPr lang="en-US" altLang="zh-CN" sz="3200" dirty="0">
                <a:latin typeface="Times New Roman" pitchFamily="18" charset="0"/>
                <a:cs typeface="Times New Roman" pitchFamily="18" charset="0"/>
              </a:rPr>
              <a:t>), were downscaled to the grid cells where historical forcing was used in historical model runs. </a:t>
            </a:r>
            <a:r>
              <a:rPr lang="en-US" altLang="zh-CN" sz="3200" dirty="0" smtClean="0">
                <a:latin typeface="Times New Roman" pitchFamily="18" charset="0"/>
                <a:cs typeface="Times New Roman" pitchFamily="18" charset="0"/>
              </a:rPr>
              <a:t>For </a:t>
            </a:r>
            <a:r>
              <a:rPr lang="en-US" altLang="zh-CN" sz="3200" dirty="0">
                <a:latin typeface="Times New Roman" pitchFamily="18" charset="0"/>
                <a:cs typeface="Times New Roman" pitchFamily="18" charset="0"/>
              </a:rPr>
              <a:t>each combined GCM-Emission scenario, the </a:t>
            </a:r>
            <a:r>
              <a:rPr lang="en-US" altLang="zh-CN" sz="3200" dirty="0" smtClean="0">
                <a:latin typeface="Times New Roman" pitchFamily="18" charset="0"/>
                <a:cs typeface="Times New Roman" pitchFamily="18" charset="0"/>
              </a:rPr>
              <a:t>mean monthly increase </a:t>
            </a:r>
            <a:r>
              <a:rPr lang="en-US" altLang="zh-CN" sz="3200" dirty="0">
                <a:latin typeface="Times New Roman" pitchFamily="18" charset="0"/>
                <a:cs typeface="Times New Roman" pitchFamily="18" charset="0"/>
              </a:rPr>
              <a:t>of </a:t>
            </a:r>
            <a:r>
              <a:rPr lang="en-US" altLang="zh-CN" sz="3200" dirty="0" smtClean="0">
                <a:latin typeface="Times New Roman" pitchFamily="18" charset="0"/>
                <a:cs typeface="Times New Roman" pitchFamily="18" charset="0"/>
              </a:rPr>
              <a:t>temperature </a:t>
            </a:r>
            <a:r>
              <a:rPr lang="en-US" altLang="zh-CN" sz="3200" dirty="0">
                <a:latin typeface="Times New Roman" pitchFamily="18" charset="0"/>
                <a:cs typeface="Times New Roman" pitchFamily="18" charset="0"/>
              </a:rPr>
              <a:t>reflecting the change in </a:t>
            </a:r>
            <a:r>
              <a:rPr lang="en-US" altLang="zh-CN" sz="3200" dirty="0" smtClean="0">
                <a:latin typeface="Times New Roman" pitchFamily="18" charset="0"/>
                <a:cs typeface="Times New Roman" pitchFamily="18" charset="0"/>
              </a:rPr>
              <a:t>temperature </a:t>
            </a:r>
            <a:r>
              <a:rPr lang="en-US" altLang="zh-CN" sz="3200" dirty="0">
                <a:latin typeface="Times New Roman" pitchFamily="18" charset="0"/>
                <a:cs typeface="Times New Roman" pitchFamily="18" charset="0"/>
              </a:rPr>
              <a:t>from mid-twenty-first century (2036‒2065), late-twenty-first-century (2070‒2099) climate relative to the historical period (1950‒2005) were </a:t>
            </a:r>
            <a:r>
              <a:rPr lang="en-US" altLang="zh-CN" sz="3200" dirty="0" smtClean="0">
                <a:latin typeface="Times New Roman" pitchFamily="18" charset="0"/>
                <a:cs typeface="Times New Roman" pitchFamily="18" charset="0"/>
              </a:rPr>
              <a:t>calculated</a:t>
            </a:r>
            <a:r>
              <a:rPr lang="en-US" altLang="zh-CN" sz="3200" dirty="0">
                <a:latin typeface="Times New Roman" pitchFamily="18" charset="0"/>
                <a:cs typeface="Times New Roman" pitchFamily="18" charset="0"/>
              </a:rPr>
              <a:t> </a:t>
            </a:r>
            <a:r>
              <a:rPr lang="en-US" altLang="zh-CN" sz="3200" dirty="0" smtClean="0">
                <a:latin typeface="Times New Roman" pitchFamily="18" charset="0"/>
                <a:cs typeface="Times New Roman" pitchFamily="18" charset="0"/>
              </a:rPr>
              <a:t>and </a:t>
            </a:r>
            <a:r>
              <a:rPr lang="en-US" altLang="zh-CN" sz="3200" dirty="0" smtClean="0">
                <a:latin typeface="Times New Roman" pitchFamily="18" charset="0"/>
                <a:cs typeface="Times New Roman" pitchFamily="18" charset="0"/>
              </a:rPr>
              <a:t>subsequently </a:t>
            </a:r>
            <a:r>
              <a:rPr lang="en-US" altLang="zh-CN" sz="3200" dirty="0">
                <a:latin typeface="Times New Roman" pitchFamily="18" charset="0"/>
                <a:cs typeface="Times New Roman" pitchFamily="18" charset="0"/>
              </a:rPr>
              <a:t>applied on historical precipitation datasets to reflect future </a:t>
            </a:r>
            <a:r>
              <a:rPr lang="en-US" altLang="zh-CN" sz="3200" dirty="0" smtClean="0">
                <a:latin typeface="Times New Roman" pitchFamily="18" charset="0"/>
                <a:cs typeface="Times New Roman" pitchFamily="18" charset="0"/>
              </a:rPr>
              <a:t>temperature </a:t>
            </a:r>
            <a:r>
              <a:rPr lang="en-US" altLang="zh-CN" sz="3200" dirty="0">
                <a:latin typeface="Times New Roman" pitchFamily="18" charset="0"/>
                <a:cs typeface="Times New Roman" pitchFamily="18" charset="0"/>
              </a:rPr>
              <a:t>change.</a:t>
            </a:r>
            <a:endParaRPr lang="zh-CN" altLang="en-US" sz="3200" dirty="0">
              <a:latin typeface="Times New Roman" pitchFamily="18" charset="0"/>
              <a:cs typeface="Times New Roman" pitchFamily="18" charset="0"/>
            </a:endParaRPr>
          </a:p>
        </p:txBody>
      </p:sp>
      <p:sp>
        <p:nvSpPr>
          <p:cNvPr id="34" name="矩形 33"/>
          <p:cNvSpPr/>
          <p:nvPr/>
        </p:nvSpPr>
        <p:spPr>
          <a:xfrm>
            <a:off x="32836295" y="7384998"/>
            <a:ext cx="14372622" cy="12136767"/>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180" tIns="42090" rIns="84180" bIns="42090" spcCol="0" rtlCol="0" anchor="ctr"/>
          <a:lstStyle/>
          <a:p>
            <a:pPr algn="ctr"/>
            <a:endParaRPr lang="zh-CN" altLang="en-US"/>
          </a:p>
        </p:txBody>
      </p:sp>
      <p:sp>
        <p:nvSpPr>
          <p:cNvPr id="35" name="矩形 34"/>
          <p:cNvSpPr/>
          <p:nvPr/>
        </p:nvSpPr>
        <p:spPr>
          <a:xfrm>
            <a:off x="17213622" y="20195849"/>
            <a:ext cx="14974601" cy="12100125"/>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180" tIns="42090" rIns="84180" bIns="42090" spcCol="0" rtlCol="0" anchor="ctr"/>
          <a:lstStyle/>
          <a:p>
            <a:pPr algn="ctr"/>
            <a:endParaRPr lang="zh-CN" altLang="en-US"/>
          </a:p>
        </p:txBody>
      </p:sp>
      <p:sp>
        <p:nvSpPr>
          <p:cNvPr id="36" name="TextBox 35"/>
          <p:cNvSpPr txBox="1"/>
          <p:nvPr/>
        </p:nvSpPr>
        <p:spPr>
          <a:xfrm>
            <a:off x="17604599" y="20088852"/>
            <a:ext cx="9479030" cy="1015663"/>
          </a:xfrm>
          <a:prstGeom prst="rect">
            <a:avLst/>
          </a:prstGeom>
          <a:noFill/>
        </p:spPr>
        <p:txBody>
          <a:bodyPr wrap="square" rtlCol="0">
            <a:spAutoFit/>
          </a:bodyPr>
          <a:lstStyle/>
          <a:p>
            <a:r>
              <a:rPr lang="en-US" altLang="zh-CN" sz="6000" b="1" dirty="0" smtClean="0">
                <a:solidFill>
                  <a:schemeClr val="accent1"/>
                </a:solidFill>
                <a:latin typeface="Times New Roman" pitchFamily="18" charset="0"/>
                <a:cs typeface="Times New Roman" pitchFamily="18" charset="0"/>
              </a:rPr>
              <a:t>3. Results</a:t>
            </a:r>
            <a:endParaRPr lang="zh-CN" altLang="en-US" sz="6000" b="1" dirty="0">
              <a:solidFill>
                <a:schemeClr val="accent1"/>
              </a:solidFill>
              <a:latin typeface="Times New Roman" pitchFamily="18" charset="0"/>
              <a:cs typeface="Times New Roman" pitchFamily="18" charset="0"/>
            </a:endParaRPr>
          </a:p>
        </p:txBody>
      </p:sp>
      <p:sp>
        <p:nvSpPr>
          <p:cNvPr id="37" name="矩形 36"/>
          <p:cNvSpPr/>
          <p:nvPr/>
        </p:nvSpPr>
        <p:spPr>
          <a:xfrm>
            <a:off x="32836294" y="28263527"/>
            <a:ext cx="14439162" cy="4032448"/>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180" tIns="42090" rIns="84180" bIns="42090" spcCol="0" rtlCol="0" anchor="ctr"/>
          <a:lstStyle/>
          <a:p>
            <a:pPr algn="ctr"/>
            <a:endParaRPr lang="zh-CN" altLang="en-US"/>
          </a:p>
        </p:txBody>
      </p:sp>
      <p:sp>
        <p:nvSpPr>
          <p:cNvPr id="13" name="矩形 12"/>
          <p:cNvSpPr/>
          <p:nvPr/>
        </p:nvSpPr>
        <p:spPr>
          <a:xfrm>
            <a:off x="17632560" y="21009806"/>
            <a:ext cx="14030512" cy="6001643"/>
          </a:xfrm>
          <a:prstGeom prst="rect">
            <a:avLst/>
          </a:prstGeom>
        </p:spPr>
        <p:txBody>
          <a:bodyPr wrap="square">
            <a:spAutoFit/>
          </a:bodyPr>
          <a:lstStyle/>
          <a:p>
            <a:pPr indent="457200" algn="just"/>
            <a:r>
              <a:rPr lang="en-US" altLang="zh-CN" sz="3200" dirty="0">
                <a:latin typeface="Times New Roman" pitchFamily="18" charset="0"/>
                <a:cs typeface="Times New Roman" pitchFamily="18" charset="0"/>
              </a:rPr>
              <a:t>To evaluate DHSVM-RBM, </a:t>
            </a:r>
            <a:r>
              <a:rPr lang="en-US" altLang="zh-CN" sz="3200" dirty="0" smtClean="0">
                <a:latin typeface="Times New Roman" pitchFamily="18" charset="0"/>
                <a:cs typeface="Times New Roman" pitchFamily="18" charset="0"/>
              </a:rPr>
              <a:t>we compared the </a:t>
            </a:r>
            <a:r>
              <a:rPr lang="en-US" altLang="zh-CN" sz="3200" dirty="0">
                <a:latin typeface="Times New Roman" pitchFamily="18" charset="0"/>
                <a:cs typeface="Times New Roman" pitchFamily="18" charset="0"/>
              </a:rPr>
              <a:t>model-generated hydrologic predictions </a:t>
            </a:r>
            <a:r>
              <a:rPr lang="en-US" altLang="zh-CN" sz="3200" dirty="0" smtClean="0">
                <a:latin typeface="Times New Roman" pitchFamily="18" charset="0"/>
                <a:cs typeface="Times New Roman" pitchFamily="18" charset="0"/>
              </a:rPr>
              <a:t>with </a:t>
            </a:r>
            <a:r>
              <a:rPr lang="en-US" altLang="zh-CN" sz="3200" dirty="0">
                <a:latin typeface="Times New Roman" pitchFamily="18" charset="0"/>
                <a:cs typeface="Times New Roman" pitchFamily="18" charset="0"/>
              </a:rPr>
              <a:t>USGS </a:t>
            </a:r>
            <a:r>
              <a:rPr lang="en-US" altLang="zh-CN" sz="3200" dirty="0" smtClean="0">
                <a:latin typeface="Times New Roman" pitchFamily="18" charset="0"/>
                <a:cs typeface="Times New Roman" pitchFamily="18" charset="0"/>
              </a:rPr>
              <a:t>observations, stream </a:t>
            </a:r>
            <a:r>
              <a:rPr lang="en-US" altLang="zh-CN" sz="3200" dirty="0">
                <a:latin typeface="Times New Roman" pitchFamily="18" charset="0"/>
                <a:cs typeface="Times New Roman" pitchFamily="18" charset="0"/>
              </a:rPr>
              <a:t>temperature predictions </a:t>
            </a:r>
            <a:r>
              <a:rPr lang="en-US" altLang="zh-CN" sz="3200" dirty="0" smtClean="0">
                <a:latin typeface="Times New Roman" pitchFamily="18" charset="0"/>
                <a:cs typeface="Times New Roman" pitchFamily="18" charset="0"/>
              </a:rPr>
              <a:t>with Washington Department of Ecology </a:t>
            </a:r>
            <a:r>
              <a:rPr lang="en-US" altLang="zh-CN" sz="3200" dirty="0">
                <a:latin typeface="Times New Roman" pitchFamily="18" charset="0"/>
                <a:cs typeface="Times New Roman" pitchFamily="18" charset="0"/>
              </a:rPr>
              <a:t>observations in each </a:t>
            </a:r>
            <a:r>
              <a:rPr lang="en-US" altLang="zh-CN" sz="3200" dirty="0" err="1">
                <a:latin typeface="Times New Roman" pitchFamily="18" charset="0"/>
                <a:cs typeface="Times New Roman" pitchFamily="18" charset="0"/>
              </a:rPr>
              <a:t>subbasin</a:t>
            </a:r>
            <a:r>
              <a:rPr lang="en-US" altLang="zh-CN" sz="3200" dirty="0">
                <a:latin typeface="Times New Roman" pitchFamily="18" charset="0"/>
                <a:cs typeface="Times New Roman" pitchFamily="18" charset="0"/>
              </a:rPr>
              <a:t>. </a:t>
            </a:r>
            <a:r>
              <a:rPr lang="en-US" altLang="zh-CN" sz="3200" dirty="0" smtClean="0">
                <a:latin typeface="Times New Roman" pitchFamily="18" charset="0"/>
                <a:cs typeface="Times New Roman" pitchFamily="18" charset="0"/>
              </a:rPr>
              <a:t>The model </a:t>
            </a:r>
            <a:r>
              <a:rPr lang="en-US" altLang="zh-CN" sz="3200" dirty="0">
                <a:latin typeface="Times New Roman" pitchFamily="18" charset="0"/>
                <a:cs typeface="Times New Roman" pitchFamily="18" charset="0"/>
              </a:rPr>
              <a:t>operated on a three-hourly time step using historical meteorological </a:t>
            </a:r>
            <a:r>
              <a:rPr lang="en-US" altLang="zh-CN" sz="3200" dirty="0" err="1">
                <a:latin typeface="Times New Roman" pitchFamily="18" charset="0"/>
                <a:cs typeface="Times New Roman" pitchFamily="18" charset="0"/>
              </a:rPr>
              <a:t>forcings</a:t>
            </a:r>
            <a:r>
              <a:rPr lang="en-US" altLang="zh-CN" sz="3200" dirty="0">
                <a:latin typeface="Times New Roman" pitchFamily="18" charset="0"/>
                <a:cs typeface="Times New Roman" pitchFamily="18" charset="0"/>
              </a:rPr>
              <a:t>, 2002 land cover and 2002 riparian vegetation. </a:t>
            </a:r>
            <a:r>
              <a:rPr lang="en-US" altLang="zh-CN" sz="3200" dirty="0" smtClean="0">
                <a:latin typeface="Times New Roman" pitchFamily="18" charset="0"/>
                <a:cs typeface="Times New Roman" pitchFamily="18" charset="0"/>
              </a:rPr>
              <a:t>For streamflow calibration, the Nash-Sutcliffe value of daily streamflow ranges from 0.55 to 0.82 and for monthly flows from 0.61 to 0.9. For stream temperature calibration, the R</a:t>
            </a:r>
            <a:r>
              <a:rPr lang="en-US" altLang="zh-CN" sz="3200" baseline="30000" dirty="0" smtClean="0">
                <a:latin typeface="Times New Roman" pitchFamily="18" charset="0"/>
                <a:cs typeface="Times New Roman" pitchFamily="18" charset="0"/>
              </a:rPr>
              <a:t>2</a:t>
            </a:r>
            <a:r>
              <a:rPr lang="en-US" altLang="zh-CN" sz="3200" dirty="0" smtClean="0">
                <a:latin typeface="Times New Roman" pitchFamily="18" charset="0"/>
                <a:cs typeface="Times New Roman" pitchFamily="18" charset="0"/>
              </a:rPr>
              <a:t> ranged from 0.25 to 0.89, the RMSE ranged from 0.63 to 2.03 degrees C, and the bias ranged from 0.5 to 1.62 degrees C.</a:t>
            </a:r>
          </a:p>
          <a:p>
            <a:pPr indent="457200" algn="just"/>
            <a:r>
              <a:rPr lang="en-US" altLang="zh-CN" sz="3200" dirty="0" smtClean="0">
                <a:latin typeface="Times New Roman" pitchFamily="18" charset="0"/>
                <a:cs typeface="Times New Roman" pitchFamily="18" charset="0"/>
              </a:rPr>
              <a:t>There are two types of rivers in Puget Sound Basin, transient (mixed rain and snow) basins and rain dominated basins. We selected three </a:t>
            </a:r>
            <a:r>
              <a:rPr lang="en-US" altLang="zh-CN" sz="3200" dirty="0" err="1" smtClean="0">
                <a:latin typeface="Times New Roman" pitchFamily="18" charset="0"/>
                <a:cs typeface="Times New Roman" pitchFamily="18" charset="0"/>
              </a:rPr>
              <a:t>subbasins</a:t>
            </a:r>
            <a:r>
              <a:rPr lang="en-US" altLang="zh-CN" sz="3200" dirty="0" smtClean="0">
                <a:latin typeface="Times New Roman" pitchFamily="18" charset="0"/>
                <a:cs typeface="Times New Roman" pitchFamily="18" charset="0"/>
              </a:rPr>
              <a:t> to evaluate the simulation results, as summarized below. </a:t>
            </a:r>
            <a:endParaRPr lang="zh-CN" altLang="en-US" sz="3200" dirty="0">
              <a:latin typeface="Times New Roman" pitchFamily="18" charset="0"/>
              <a:cs typeface="Times New Roman" pitchFamily="18" charset="0"/>
            </a:endParaRPr>
          </a:p>
        </p:txBody>
      </p:sp>
      <p:sp>
        <p:nvSpPr>
          <p:cNvPr id="15" name="矩形 14"/>
          <p:cNvSpPr/>
          <p:nvPr/>
        </p:nvSpPr>
        <p:spPr>
          <a:xfrm>
            <a:off x="885782" y="8585101"/>
            <a:ext cx="15139134" cy="4524315"/>
          </a:xfrm>
          <a:prstGeom prst="rect">
            <a:avLst/>
          </a:prstGeom>
        </p:spPr>
        <p:txBody>
          <a:bodyPr wrap="square">
            <a:spAutoFit/>
          </a:bodyPr>
          <a:lstStyle/>
          <a:p>
            <a:pPr indent="457200" algn="just"/>
            <a:r>
              <a:rPr lang="en-US" altLang="zh-CN" sz="3200" dirty="0">
                <a:latin typeface="Times New Roman" pitchFamily="18" charset="0"/>
                <a:cs typeface="Times New Roman" pitchFamily="18" charset="0"/>
              </a:rPr>
              <a:t>Stream temperature has a central role in the physical, biological and chemical processes of  aquatic habitats. It is of particular importance in the life cycle of the </a:t>
            </a:r>
            <a:r>
              <a:rPr lang="en-US" altLang="zh-CN" sz="3200" dirty="0" smtClean="0">
                <a:latin typeface="Times New Roman" pitchFamily="18" charset="0"/>
                <a:cs typeface="Times New Roman" pitchFamily="18" charset="0"/>
              </a:rPr>
              <a:t>eight </a:t>
            </a:r>
            <a:r>
              <a:rPr lang="en-US" altLang="zh-CN" sz="3200" dirty="0">
                <a:latin typeface="Times New Roman" pitchFamily="18" charset="0"/>
                <a:cs typeface="Times New Roman" pitchFamily="18" charset="0"/>
              </a:rPr>
              <a:t>species of salmon found in Puget Sound Basin, for which thermal and hydrologic regimes are limiting factors(Mantua et al, 2009). </a:t>
            </a:r>
          </a:p>
          <a:p>
            <a:pPr indent="457200" algn="just"/>
            <a:r>
              <a:rPr lang="en-US" altLang="zh-CN" sz="3200" dirty="0" smtClean="0">
                <a:latin typeface="Times New Roman" pitchFamily="18" charset="0"/>
                <a:cs typeface="Times New Roman" pitchFamily="18" charset="0"/>
              </a:rPr>
              <a:t>The </a:t>
            </a:r>
            <a:r>
              <a:rPr lang="en-US" altLang="zh-CN" sz="3200" dirty="0">
                <a:latin typeface="Times New Roman" pitchFamily="18" charset="0"/>
                <a:cs typeface="Times New Roman" pitchFamily="18" charset="0"/>
              </a:rPr>
              <a:t>majority </a:t>
            </a:r>
            <a:r>
              <a:rPr lang="en-US" altLang="zh-CN" sz="3200" dirty="0" smtClean="0">
                <a:latin typeface="Times New Roman" pitchFamily="18" charset="0"/>
                <a:cs typeface="Times New Roman" pitchFamily="18" charset="0"/>
              </a:rPr>
              <a:t>of the Puget Sound Basin is </a:t>
            </a:r>
            <a:r>
              <a:rPr lang="en-US" altLang="zh-CN" sz="3200" dirty="0">
                <a:latin typeface="Times New Roman" pitchFamily="18" charset="0"/>
                <a:cs typeface="Times New Roman" pitchFamily="18" charset="0"/>
              </a:rPr>
              <a:t>located in western Washington, with a small part in south-western British Columbia. </a:t>
            </a:r>
            <a:r>
              <a:rPr lang="en-US" altLang="zh-CN" sz="3200" dirty="0" smtClean="0">
                <a:latin typeface="Times New Roman" pitchFamily="18" charset="0"/>
                <a:cs typeface="Times New Roman" pitchFamily="18" charset="0"/>
              </a:rPr>
              <a:t>It is bounded </a:t>
            </a:r>
            <a:r>
              <a:rPr lang="en-US" altLang="zh-CN" sz="3200" dirty="0">
                <a:latin typeface="Times New Roman" pitchFamily="18" charset="0"/>
                <a:cs typeface="Times New Roman" pitchFamily="18" charset="0"/>
              </a:rPr>
              <a:t>by the Cascade Mountains to the east and the Olympic Mountains to the </a:t>
            </a:r>
            <a:r>
              <a:rPr lang="en-US" altLang="zh-CN" sz="3200" dirty="0" smtClean="0">
                <a:latin typeface="Times New Roman" pitchFamily="18" charset="0"/>
                <a:cs typeface="Times New Roman" pitchFamily="18" charset="0"/>
              </a:rPr>
              <a:t>west. The </a:t>
            </a:r>
            <a:r>
              <a:rPr lang="en-US" altLang="zh-CN" sz="3200" dirty="0">
                <a:latin typeface="Times New Roman" pitchFamily="18" charset="0"/>
                <a:cs typeface="Times New Roman" pitchFamily="18" charset="0"/>
              </a:rPr>
              <a:t>area of the basin is about </a:t>
            </a:r>
            <a:r>
              <a:rPr lang="en-US" altLang="zh-CN" sz="3200" dirty="0" smtClean="0">
                <a:latin typeface="Times New Roman" pitchFamily="18" charset="0"/>
                <a:cs typeface="Times New Roman" pitchFamily="18" charset="0"/>
              </a:rPr>
              <a:t>31,000 </a:t>
            </a:r>
            <a:r>
              <a:rPr lang="en-US" altLang="zh-CN" sz="3200" dirty="0">
                <a:latin typeface="Times New Roman" pitchFamily="18" charset="0"/>
                <a:cs typeface="Times New Roman" pitchFamily="18" charset="0"/>
              </a:rPr>
              <a:t>km</a:t>
            </a:r>
            <a:r>
              <a:rPr lang="en-US" altLang="zh-CN" sz="3200" baseline="30000" dirty="0">
                <a:latin typeface="Times New Roman" pitchFamily="18" charset="0"/>
                <a:cs typeface="Times New Roman" pitchFamily="18" charset="0"/>
              </a:rPr>
              <a:t>2</a:t>
            </a:r>
            <a:r>
              <a:rPr lang="en-US" altLang="zh-CN" sz="3200" dirty="0">
                <a:latin typeface="Times New Roman" pitchFamily="18" charset="0"/>
                <a:cs typeface="Times New Roman" pitchFamily="18" charset="0"/>
              </a:rPr>
              <a:t>. </a:t>
            </a:r>
            <a:r>
              <a:rPr lang="en-US" altLang="zh-CN" sz="3200" dirty="0" smtClean="0">
                <a:latin typeface="Times New Roman" pitchFamily="18" charset="0"/>
                <a:cs typeface="Times New Roman" pitchFamily="18" charset="0"/>
              </a:rPr>
              <a:t>Its </a:t>
            </a:r>
            <a:r>
              <a:rPr lang="en-US" altLang="zh-CN" sz="3200" dirty="0">
                <a:latin typeface="Times New Roman" pitchFamily="18" charset="0"/>
                <a:cs typeface="Times New Roman" pitchFamily="18" charset="0"/>
              </a:rPr>
              <a:t>elevation ranges from sea level to 4400 m (top of Mt Rainier). </a:t>
            </a:r>
          </a:p>
          <a:p>
            <a:pPr algn="just"/>
            <a:endParaRPr lang="zh-CN" altLang="en-US" sz="3200" dirty="0">
              <a:latin typeface="Times New Roman" pitchFamily="18" charset="0"/>
              <a:cs typeface="Times New Roman" pitchFamily="18" charset="0"/>
            </a:endParaRPr>
          </a:p>
        </p:txBody>
      </p:sp>
      <p:sp>
        <p:nvSpPr>
          <p:cNvPr id="41" name="矩形 40"/>
          <p:cNvSpPr/>
          <p:nvPr/>
        </p:nvSpPr>
        <p:spPr>
          <a:xfrm>
            <a:off x="32836294" y="19766581"/>
            <a:ext cx="14439161" cy="835292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180" tIns="42090" rIns="84180" bIns="42090" spcCol="0" rtlCol="0" anchor="ctr"/>
          <a:lstStyle/>
          <a:p>
            <a:pPr algn="ctr"/>
            <a:endParaRPr lang="zh-CN" altLang="en-US"/>
          </a:p>
        </p:txBody>
      </p:sp>
      <p:sp>
        <p:nvSpPr>
          <p:cNvPr id="42" name="TextBox 41"/>
          <p:cNvSpPr txBox="1"/>
          <p:nvPr/>
        </p:nvSpPr>
        <p:spPr>
          <a:xfrm>
            <a:off x="33011946" y="19688017"/>
            <a:ext cx="9479030" cy="1015663"/>
          </a:xfrm>
          <a:prstGeom prst="rect">
            <a:avLst/>
          </a:prstGeom>
          <a:noFill/>
        </p:spPr>
        <p:txBody>
          <a:bodyPr wrap="square" rtlCol="0">
            <a:spAutoFit/>
          </a:bodyPr>
          <a:lstStyle/>
          <a:p>
            <a:r>
              <a:rPr lang="en-US" altLang="zh-CN" sz="6000" b="1" dirty="0" smtClean="0">
                <a:solidFill>
                  <a:schemeClr val="accent1"/>
                </a:solidFill>
                <a:latin typeface="Times New Roman" pitchFamily="18" charset="0"/>
                <a:cs typeface="Times New Roman" pitchFamily="18" charset="0"/>
              </a:rPr>
              <a:t>4. Discussion</a:t>
            </a:r>
            <a:endParaRPr lang="zh-CN" altLang="en-US" sz="6000" b="1" dirty="0">
              <a:solidFill>
                <a:schemeClr val="accent1"/>
              </a:solidFill>
              <a:latin typeface="Times New Roman" pitchFamily="18" charset="0"/>
              <a:cs typeface="Times New Roman" pitchFamily="18" charset="0"/>
            </a:endParaRPr>
          </a:p>
        </p:txBody>
      </p:sp>
      <p:graphicFrame>
        <p:nvGraphicFramePr>
          <p:cNvPr id="43" name="图表 42"/>
          <p:cNvGraphicFramePr/>
          <p:nvPr>
            <p:extLst>
              <p:ext uri="{D42A27DB-BD31-4B8C-83A1-F6EECF244321}">
                <p14:modId xmlns:p14="http://schemas.microsoft.com/office/powerpoint/2010/main" val="2075420691"/>
              </p:ext>
            </p:extLst>
          </p:nvPr>
        </p:nvGraphicFramePr>
        <p:xfrm>
          <a:off x="17838218" y="16276180"/>
          <a:ext cx="6586741" cy="355178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2531440954"/>
              </p:ext>
            </p:extLst>
          </p:nvPr>
        </p:nvGraphicFramePr>
        <p:xfrm>
          <a:off x="18434695" y="26898153"/>
          <a:ext cx="11305257" cy="1919946"/>
        </p:xfrm>
        <a:graphic>
          <a:graphicData uri="http://schemas.openxmlformats.org/drawingml/2006/table">
            <a:tbl>
              <a:tblPr>
                <a:tableStyleId>{5C22544A-7EE6-4342-B048-85BDC9FD1C3A}</a:tableStyleId>
              </a:tblPr>
              <a:tblGrid>
                <a:gridCol w="2294120"/>
                <a:gridCol w="1873876"/>
                <a:gridCol w="2673027"/>
                <a:gridCol w="1488078"/>
                <a:gridCol w="1488078"/>
                <a:gridCol w="1488078"/>
              </a:tblGrid>
              <a:tr h="392934">
                <a:tc rowSpan="2">
                  <a:txBody>
                    <a:bodyPr/>
                    <a:lstStyle/>
                    <a:p>
                      <a:pPr algn="ctr" fontAlgn="ctr"/>
                      <a:r>
                        <a:rPr lang="en-US" sz="2400" b="0" u="none" strike="noStrike" dirty="0">
                          <a:effectLst/>
                          <a:latin typeface="Times New Roman" pitchFamily="18" charset="0"/>
                          <a:cs typeface="Times New Roman" pitchFamily="18" charset="0"/>
                        </a:rPr>
                        <a:t>Basin name</a:t>
                      </a:r>
                      <a:endParaRPr lang="en-US" sz="2400" b="0" i="0" u="none" strike="noStrike" dirty="0">
                        <a:solidFill>
                          <a:srgbClr val="000000"/>
                        </a:solidFill>
                        <a:effectLst/>
                        <a:latin typeface="Times New Roman" pitchFamily="18" charset="0"/>
                        <a:cs typeface="Times New Roman" pitchFamily="18" charset="0"/>
                      </a:endParaRPr>
                    </a:p>
                  </a:txBody>
                  <a:tcPr marL="9525" marR="9525" marT="9525" marB="0" anchor="ctr"/>
                </a:tc>
                <a:tc rowSpan="2">
                  <a:txBody>
                    <a:bodyPr/>
                    <a:lstStyle/>
                    <a:p>
                      <a:pPr algn="ctr" fontAlgn="ctr"/>
                      <a:r>
                        <a:rPr lang="en-US" sz="2400" b="0" u="none" strike="noStrike">
                          <a:effectLst/>
                          <a:latin typeface="Times New Roman" pitchFamily="18" charset="0"/>
                          <a:cs typeface="Times New Roman" pitchFamily="18" charset="0"/>
                        </a:rPr>
                        <a:t>Area (km</a:t>
                      </a:r>
                      <a:r>
                        <a:rPr lang="en-US" sz="2400" b="0" u="none" strike="noStrike" baseline="30000">
                          <a:effectLst/>
                          <a:latin typeface="Times New Roman" pitchFamily="18" charset="0"/>
                          <a:cs typeface="Times New Roman" pitchFamily="18" charset="0"/>
                        </a:rPr>
                        <a:t>2</a:t>
                      </a:r>
                      <a:r>
                        <a:rPr lang="en-US" sz="2400" b="0" u="none" strike="noStrike">
                          <a:effectLst/>
                          <a:latin typeface="Times New Roman" pitchFamily="18" charset="0"/>
                          <a:cs typeface="Times New Roman" pitchFamily="18" charset="0"/>
                        </a:rPr>
                        <a:t>)</a:t>
                      </a:r>
                      <a:endParaRPr lang="en-US" sz="2400" b="0" i="0" u="none" strike="noStrike">
                        <a:solidFill>
                          <a:srgbClr val="000000"/>
                        </a:solidFill>
                        <a:effectLst/>
                        <a:latin typeface="Times New Roman" pitchFamily="18" charset="0"/>
                        <a:cs typeface="Times New Roman" pitchFamily="18" charset="0"/>
                      </a:endParaRPr>
                    </a:p>
                  </a:txBody>
                  <a:tcPr marL="9525" marR="9525" marT="9525" marB="0" anchor="ctr"/>
                </a:tc>
                <a:tc rowSpan="2">
                  <a:txBody>
                    <a:bodyPr/>
                    <a:lstStyle/>
                    <a:p>
                      <a:pPr algn="ctr" fontAlgn="ctr"/>
                      <a:r>
                        <a:rPr lang="en-US" sz="2400" b="0" u="none" strike="noStrike" dirty="0">
                          <a:effectLst/>
                          <a:latin typeface="Times New Roman" pitchFamily="18" charset="0"/>
                          <a:cs typeface="Times New Roman" pitchFamily="18" charset="0"/>
                        </a:rPr>
                        <a:t>Basin Type</a:t>
                      </a:r>
                      <a:endParaRPr lang="en-US" sz="2400" b="0" i="0" u="none" strike="noStrike" dirty="0">
                        <a:solidFill>
                          <a:srgbClr val="000000"/>
                        </a:solidFill>
                        <a:effectLst/>
                        <a:latin typeface="Times New Roman" pitchFamily="18" charset="0"/>
                        <a:cs typeface="Times New Roman" pitchFamily="18" charset="0"/>
                      </a:endParaRPr>
                    </a:p>
                  </a:txBody>
                  <a:tcPr marL="9525" marR="9525" marT="9525" marB="0" anchor="ctr"/>
                </a:tc>
                <a:tc gridSpan="3">
                  <a:txBody>
                    <a:bodyPr/>
                    <a:lstStyle/>
                    <a:p>
                      <a:pPr algn="ctr" fontAlgn="ctr"/>
                      <a:r>
                        <a:rPr lang="en-US" sz="2400" b="0" u="none" strike="noStrike">
                          <a:effectLst/>
                          <a:latin typeface="Times New Roman" pitchFamily="18" charset="0"/>
                          <a:cs typeface="Times New Roman" pitchFamily="18" charset="0"/>
                        </a:rPr>
                        <a:t>Urbanization percentage</a:t>
                      </a:r>
                      <a:endParaRPr lang="en-US" sz="2400" b="0" i="0" u="none" strike="noStrike">
                        <a:solidFill>
                          <a:srgbClr val="000000"/>
                        </a:solidFill>
                        <a:effectLst/>
                        <a:latin typeface="Times New Roman" pitchFamily="18" charset="0"/>
                        <a:cs typeface="Times New Roman" pitchFamily="18" charset="0"/>
                      </a:endParaRPr>
                    </a:p>
                  </a:txBody>
                  <a:tcPr marL="9525" marR="9525" marT="9525" marB="0" anchor="ctr"/>
                </a:tc>
                <a:tc hMerge="1">
                  <a:txBody>
                    <a:bodyPr/>
                    <a:lstStyle/>
                    <a:p>
                      <a:endParaRPr lang="zh-CN" altLang="en-US"/>
                    </a:p>
                  </a:txBody>
                  <a:tcPr/>
                </a:tc>
                <a:tc hMerge="1">
                  <a:txBody>
                    <a:bodyPr/>
                    <a:lstStyle/>
                    <a:p>
                      <a:endParaRPr lang="zh-CN" altLang="en-US"/>
                    </a:p>
                  </a:txBody>
                  <a:tcPr/>
                </a:tc>
              </a:tr>
              <a:tr h="38175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en-US" altLang="zh-CN" sz="2400" b="0" u="none" strike="noStrike">
                          <a:effectLst/>
                          <a:latin typeface="Times New Roman" pitchFamily="18" charset="0"/>
                          <a:cs typeface="Times New Roman" pitchFamily="18" charset="0"/>
                        </a:rPr>
                        <a:t>1883</a:t>
                      </a:r>
                      <a:endParaRPr lang="en-US" altLang="zh-CN" sz="24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zh-CN" sz="2400" b="0" u="none" strike="noStrike">
                          <a:effectLst/>
                          <a:latin typeface="Times New Roman" pitchFamily="18" charset="0"/>
                          <a:cs typeface="Times New Roman" pitchFamily="18" charset="0"/>
                        </a:rPr>
                        <a:t>2002</a:t>
                      </a:r>
                      <a:endParaRPr lang="en-US" altLang="zh-CN" sz="24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zh-CN" sz="2400" b="0" u="none" strike="noStrike">
                          <a:effectLst/>
                          <a:latin typeface="Times New Roman" pitchFamily="18" charset="0"/>
                          <a:cs typeface="Times New Roman" pitchFamily="18" charset="0"/>
                        </a:rPr>
                        <a:t>2050</a:t>
                      </a:r>
                      <a:endParaRPr lang="en-US" altLang="zh-CN" sz="2400" b="0" i="0" u="none" strike="noStrike">
                        <a:solidFill>
                          <a:srgbClr val="000000"/>
                        </a:solidFill>
                        <a:effectLst/>
                        <a:latin typeface="Times New Roman" pitchFamily="18" charset="0"/>
                        <a:cs typeface="Times New Roman" pitchFamily="18" charset="0"/>
                      </a:endParaRPr>
                    </a:p>
                  </a:txBody>
                  <a:tcPr marL="9525" marR="9525" marT="9525" marB="0" anchor="ctr"/>
                </a:tc>
              </a:tr>
              <a:tr h="381753">
                <a:tc>
                  <a:txBody>
                    <a:bodyPr/>
                    <a:lstStyle/>
                    <a:p>
                      <a:pPr algn="ctr" fontAlgn="ctr"/>
                      <a:r>
                        <a:rPr lang="en-US" sz="2400" b="0" u="none" strike="noStrike">
                          <a:effectLst/>
                          <a:latin typeface="Times New Roman" pitchFamily="18" charset="0"/>
                          <a:cs typeface="Times New Roman" pitchFamily="18" charset="0"/>
                        </a:rPr>
                        <a:t>Puyallup</a:t>
                      </a:r>
                      <a:endParaRPr lang="en-US" sz="24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zh-CN" sz="2400" b="0" u="none" strike="noStrike">
                          <a:effectLst/>
                          <a:latin typeface="Times New Roman" pitchFamily="18" charset="0"/>
                          <a:cs typeface="Times New Roman" pitchFamily="18" charset="0"/>
                        </a:rPr>
                        <a:t>2588</a:t>
                      </a:r>
                      <a:endParaRPr lang="en-US" altLang="zh-CN" sz="24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2400" b="0" u="none" strike="noStrike" dirty="0">
                          <a:effectLst/>
                          <a:latin typeface="Times New Roman" pitchFamily="18" charset="0"/>
                          <a:cs typeface="Times New Roman" pitchFamily="18" charset="0"/>
                        </a:rPr>
                        <a:t>Transient</a:t>
                      </a:r>
                      <a:endParaRPr lang="en-US" sz="24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zh-CN" sz="2400" b="0" u="none" strike="noStrike">
                          <a:effectLst/>
                          <a:latin typeface="Times New Roman" pitchFamily="18" charset="0"/>
                          <a:cs typeface="Times New Roman" pitchFamily="18" charset="0"/>
                        </a:rPr>
                        <a:t>0.00%</a:t>
                      </a:r>
                      <a:endParaRPr lang="en-US" altLang="zh-CN" sz="24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zh-CN" sz="2400" b="0" u="none" strike="noStrike">
                          <a:effectLst/>
                          <a:latin typeface="Times New Roman" pitchFamily="18" charset="0"/>
                          <a:cs typeface="Times New Roman" pitchFamily="18" charset="0"/>
                        </a:rPr>
                        <a:t>7.76%</a:t>
                      </a:r>
                      <a:endParaRPr lang="en-US" altLang="zh-CN" sz="24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zh-CN" sz="2400" b="0" u="none" strike="noStrike">
                          <a:effectLst/>
                          <a:latin typeface="Times New Roman" pitchFamily="18" charset="0"/>
                          <a:cs typeface="Times New Roman" pitchFamily="18" charset="0"/>
                        </a:rPr>
                        <a:t>20.01%</a:t>
                      </a:r>
                      <a:endParaRPr lang="en-US" altLang="zh-CN" sz="2400" b="0" i="0" u="none" strike="noStrike">
                        <a:solidFill>
                          <a:srgbClr val="000000"/>
                        </a:solidFill>
                        <a:effectLst/>
                        <a:latin typeface="Times New Roman" pitchFamily="18" charset="0"/>
                        <a:cs typeface="Times New Roman" pitchFamily="18" charset="0"/>
                      </a:endParaRPr>
                    </a:p>
                  </a:txBody>
                  <a:tcPr marL="9525" marR="9525" marT="9525" marB="0" anchor="ctr"/>
                </a:tc>
              </a:tr>
              <a:tr h="381753">
                <a:tc>
                  <a:txBody>
                    <a:bodyPr/>
                    <a:lstStyle/>
                    <a:p>
                      <a:pPr algn="ctr" fontAlgn="ctr"/>
                      <a:r>
                        <a:rPr lang="en-US" sz="2400" b="0" u="none" strike="noStrike">
                          <a:effectLst/>
                          <a:latin typeface="Times New Roman" pitchFamily="18" charset="0"/>
                          <a:cs typeface="Times New Roman" pitchFamily="18" charset="0"/>
                        </a:rPr>
                        <a:t>Snohomish</a:t>
                      </a:r>
                      <a:endParaRPr lang="en-US" sz="24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zh-CN" sz="2400" b="0" u="none" strike="noStrike">
                          <a:effectLst/>
                          <a:latin typeface="Times New Roman" pitchFamily="18" charset="0"/>
                          <a:cs typeface="Times New Roman" pitchFamily="18" charset="0"/>
                        </a:rPr>
                        <a:t>3985</a:t>
                      </a:r>
                      <a:endParaRPr lang="en-US" altLang="zh-CN" sz="24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2400" b="0" u="none" strike="noStrike">
                          <a:effectLst/>
                          <a:latin typeface="Times New Roman" pitchFamily="18" charset="0"/>
                          <a:cs typeface="Times New Roman" pitchFamily="18" charset="0"/>
                        </a:rPr>
                        <a:t>Transient</a:t>
                      </a:r>
                      <a:endParaRPr lang="en-US" sz="24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zh-CN" sz="2400" b="0" u="none" strike="noStrike">
                          <a:effectLst/>
                          <a:latin typeface="Times New Roman" pitchFamily="18" charset="0"/>
                          <a:cs typeface="Times New Roman" pitchFamily="18" charset="0"/>
                        </a:rPr>
                        <a:t>0.00%</a:t>
                      </a:r>
                      <a:endParaRPr lang="en-US" altLang="zh-CN" sz="24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zh-CN" sz="2400" b="0" u="none" strike="noStrike">
                          <a:effectLst/>
                          <a:latin typeface="Times New Roman" pitchFamily="18" charset="0"/>
                          <a:cs typeface="Times New Roman" pitchFamily="18" charset="0"/>
                        </a:rPr>
                        <a:t>2.05%</a:t>
                      </a:r>
                      <a:endParaRPr lang="en-US" altLang="zh-CN" sz="24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zh-CN" sz="2400" b="0" u="none" strike="noStrike">
                          <a:effectLst/>
                          <a:latin typeface="Times New Roman" pitchFamily="18" charset="0"/>
                          <a:cs typeface="Times New Roman" pitchFamily="18" charset="0"/>
                        </a:rPr>
                        <a:t>11.40%</a:t>
                      </a:r>
                      <a:endParaRPr lang="en-US" altLang="zh-CN" sz="2400" b="0" i="0" u="none" strike="noStrike">
                        <a:solidFill>
                          <a:srgbClr val="000000"/>
                        </a:solidFill>
                        <a:effectLst/>
                        <a:latin typeface="Times New Roman" pitchFamily="18" charset="0"/>
                        <a:cs typeface="Times New Roman" pitchFamily="18" charset="0"/>
                      </a:endParaRPr>
                    </a:p>
                  </a:txBody>
                  <a:tcPr marL="9525" marR="9525" marT="9525" marB="0" anchor="ctr"/>
                </a:tc>
              </a:tr>
              <a:tr h="381753">
                <a:tc>
                  <a:txBody>
                    <a:bodyPr/>
                    <a:lstStyle/>
                    <a:p>
                      <a:pPr algn="ctr" fontAlgn="ctr"/>
                      <a:r>
                        <a:rPr lang="en-US" sz="2400" b="0" u="none" strike="noStrike">
                          <a:effectLst/>
                          <a:latin typeface="Times New Roman" pitchFamily="18" charset="0"/>
                          <a:cs typeface="Times New Roman" pitchFamily="18" charset="0"/>
                        </a:rPr>
                        <a:t>Lowland East</a:t>
                      </a:r>
                      <a:endParaRPr lang="en-US" sz="24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zh-CN" sz="2400" b="0" u="none" strike="noStrike">
                          <a:effectLst/>
                          <a:latin typeface="Times New Roman" pitchFamily="18" charset="0"/>
                          <a:cs typeface="Times New Roman" pitchFamily="18" charset="0"/>
                        </a:rPr>
                        <a:t>7055</a:t>
                      </a:r>
                      <a:endParaRPr lang="en-US" altLang="zh-CN" sz="24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sz="2400" b="0" u="none" strike="noStrike">
                          <a:effectLst/>
                          <a:latin typeface="Times New Roman" pitchFamily="18" charset="0"/>
                          <a:cs typeface="Times New Roman" pitchFamily="18" charset="0"/>
                        </a:rPr>
                        <a:t>Rain dominated</a:t>
                      </a:r>
                      <a:endParaRPr lang="en-US" sz="24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zh-CN" sz="2400" b="0" u="none" strike="noStrike" dirty="0">
                          <a:effectLst/>
                          <a:latin typeface="Times New Roman" pitchFamily="18" charset="0"/>
                          <a:cs typeface="Times New Roman" pitchFamily="18" charset="0"/>
                        </a:rPr>
                        <a:t>0.00%</a:t>
                      </a:r>
                      <a:endParaRPr lang="en-US" altLang="zh-CN" sz="24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zh-CN" sz="2400" b="0" u="none" strike="noStrike" dirty="0">
                          <a:effectLst/>
                          <a:latin typeface="Times New Roman" pitchFamily="18" charset="0"/>
                          <a:cs typeface="Times New Roman" pitchFamily="18" charset="0"/>
                        </a:rPr>
                        <a:t>18.42%</a:t>
                      </a:r>
                      <a:endParaRPr lang="en-US" altLang="zh-CN" sz="24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n-US" altLang="zh-CN" sz="2400" b="0" u="none" strike="noStrike" dirty="0">
                          <a:effectLst/>
                          <a:latin typeface="Times New Roman" pitchFamily="18" charset="0"/>
                          <a:cs typeface="Times New Roman" pitchFamily="18" charset="0"/>
                        </a:rPr>
                        <a:t>46.77%</a:t>
                      </a:r>
                      <a:endParaRPr lang="en-US" altLang="zh-CN" sz="2400" b="0" i="0" u="none" strike="noStrike" dirty="0">
                        <a:solidFill>
                          <a:srgbClr val="000000"/>
                        </a:solidFill>
                        <a:effectLst/>
                        <a:latin typeface="Times New Roman" pitchFamily="18" charset="0"/>
                        <a:cs typeface="Times New Roman" pitchFamily="18" charset="0"/>
                      </a:endParaRPr>
                    </a:p>
                  </a:txBody>
                  <a:tcPr marL="9525" marR="9525" marT="9525" marB="0" anchor="ctr"/>
                </a:tc>
              </a:tr>
            </a:tbl>
          </a:graphicData>
        </a:graphic>
      </p:graphicFrame>
      <p:sp>
        <p:nvSpPr>
          <p:cNvPr id="25" name="矩形 24"/>
          <p:cNvSpPr/>
          <p:nvPr/>
        </p:nvSpPr>
        <p:spPr>
          <a:xfrm>
            <a:off x="33170258" y="20596683"/>
            <a:ext cx="13645068" cy="7478970"/>
          </a:xfrm>
          <a:prstGeom prst="rect">
            <a:avLst/>
          </a:prstGeom>
        </p:spPr>
        <p:txBody>
          <a:bodyPr wrap="square">
            <a:spAutoFit/>
          </a:bodyPr>
          <a:lstStyle/>
          <a:p>
            <a:pPr indent="457200" algn="just"/>
            <a:r>
              <a:rPr lang="en-US" altLang="zh-CN" sz="3200" dirty="0" smtClean="0">
                <a:latin typeface="Times New Roman" pitchFamily="18" charset="0"/>
                <a:cs typeface="Times New Roman" pitchFamily="18" charset="0"/>
              </a:rPr>
              <a:t>According to figure (b), future </a:t>
            </a:r>
            <a:r>
              <a:rPr lang="en-US" altLang="zh-CN" sz="3200" dirty="0">
                <a:latin typeface="Times New Roman" pitchFamily="18" charset="0"/>
                <a:cs typeface="Times New Roman" pitchFamily="18" charset="0"/>
              </a:rPr>
              <a:t>climate influences are greater </a:t>
            </a:r>
            <a:r>
              <a:rPr lang="en-US" altLang="zh-CN" sz="3200" dirty="0" smtClean="0">
                <a:latin typeface="Times New Roman" pitchFamily="18" charset="0"/>
                <a:cs typeface="Times New Roman" pitchFamily="18" charset="0"/>
              </a:rPr>
              <a:t>for historically transient </a:t>
            </a:r>
            <a:r>
              <a:rPr lang="en-US" altLang="zh-CN" sz="3200" dirty="0">
                <a:latin typeface="Times New Roman" pitchFamily="18" charset="0"/>
                <a:cs typeface="Times New Roman" pitchFamily="18" charset="0"/>
              </a:rPr>
              <a:t>basins, </a:t>
            </a:r>
            <a:r>
              <a:rPr lang="en-US" altLang="zh-CN" sz="3200" dirty="0" smtClean="0">
                <a:latin typeface="Times New Roman" pitchFamily="18" charset="0"/>
                <a:cs typeface="Times New Roman" pitchFamily="18" charset="0"/>
              </a:rPr>
              <a:t>which will shift towards rain dominant basins and experience longer summer low flow period, with increase in winter </a:t>
            </a:r>
            <a:r>
              <a:rPr lang="en-US" altLang="zh-CN" sz="3200" dirty="0" err="1" smtClean="0">
                <a:latin typeface="Times New Roman" pitchFamily="18" charset="0"/>
                <a:cs typeface="Times New Roman" pitchFamily="18" charset="0"/>
              </a:rPr>
              <a:t>streamflow</a:t>
            </a:r>
            <a:r>
              <a:rPr lang="en-US" altLang="zh-CN" sz="3200" dirty="0" smtClean="0">
                <a:latin typeface="Times New Roman" pitchFamily="18" charset="0"/>
                <a:cs typeface="Times New Roman" pitchFamily="18" charset="0"/>
              </a:rPr>
              <a:t> and significant decrease in summer </a:t>
            </a:r>
            <a:r>
              <a:rPr lang="en-US" altLang="zh-CN" sz="3200" dirty="0" err="1" smtClean="0">
                <a:latin typeface="Times New Roman" pitchFamily="18" charset="0"/>
                <a:cs typeface="Times New Roman" pitchFamily="18" charset="0"/>
              </a:rPr>
              <a:t>streamflow</a:t>
            </a:r>
            <a:r>
              <a:rPr lang="en-US" altLang="zh-CN" sz="3200" dirty="0" smtClean="0">
                <a:latin typeface="Times New Roman" pitchFamily="18" charset="0"/>
                <a:cs typeface="Times New Roman" pitchFamily="18" charset="0"/>
              </a:rPr>
              <a:t>, primarily due to reduction in snow accumulation. The combined effects of warming stream temperatures and diminishing summer low flows will very likely reduce the fish populations. According </a:t>
            </a:r>
            <a:r>
              <a:rPr lang="en-US" altLang="zh-CN" sz="3200" dirty="0">
                <a:latin typeface="Times New Roman" pitchFamily="18" charset="0"/>
                <a:cs typeface="Times New Roman" pitchFamily="18" charset="0"/>
              </a:rPr>
              <a:t>to figure </a:t>
            </a:r>
            <a:r>
              <a:rPr lang="en-US" altLang="zh-CN" sz="3200" dirty="0" smtClean="0">
                <a:latin typeface="Times New Roman" pitchFamily="18" charset="0"/>
                <a:cs typeface="Times New Roman" pitchFamily="18" charset="0"/>
              </a:rPr>
              <a:t>(c), the influence </a:t>
            </a:r>
            <a:r>
              <a:rPr lang="en-US" altLang="zh-CN" sz="3200" dirty="0">
                <a:latin typeface="Times New Roman" pitchFamily="18" charset="0"/>
                <a:cs typeface="Times New Roman" pitchFamily="18" charset="0"/>
              </a:rPr>
              <a:t>of riparian vegetation change </a:t>
            </a:r>
            <a:r>
              <a:rPr lang="en-US" altLang="zh-CN" sz="3200" dirty="0" smtClean="0">
                <a:latin typeface="Times New Roman" pitchFamily="18" charset="0"/>
                <a:cs typeface="Times New Roman" pitchFamily="18" charset="0"/>
              </a:rPr>
              <a:t>on stream temperature is </a:t>
            </a:r>
            <a:r>
              <a:rPr lang="en-US" altLang="zh-CN" sz="3200" dirty="0">
                <a:latin typeface="Times New Roman" pitchFamily="18" charset="0"/>
                <a:cs typeface="Times New Roman" pitchFamily="18" charset="0"/>
              </a:rPr>
              <a:t>greater than </a:t>
            </a:r>
            <a:r>
              <a:rPr lang="en-US" altLang="zh-CN" sz="3200" dirty="0" smtClean="0">
                <a:latin typeface="Times New Roman" pitchFamily="18" charset="0"/>
                <a:cs typeface="Times New Roman" pitchFamily="18" charset="0"/>
              </a:rPr>
              <a:t>land </a:t>
            </a:r>
            <a:r>
              <a:rPr lang="en-US" altLang="zh-CN" sz="3200" dirty="0">
                <a:latin typeface="Times New Roman" pitchFamily="18" charset="0"/>
                <a:cs typeface="Times New Roman" pitchFamily="18" charset="0"/>
              </a:rPr>
              <a:t>cover </a:t>
            </a:r>
            <a:r>
              <a:rPr lang="en-US" altLang="zh-CN" sz="3200" dirty="0" smtClean="0">
                <a:latin typeface="Times New Roman" pitchFamily="18" charset="0"/>
                <a:cs typeface="Times New Roman" pitchFamily="18" charset="0"/>
              </a:rPr>
              <a:t>change in summer. The stream temperature increase caused by land cover change is around 0.2 degree C in summer, while that caused by riparian vegetation change is around 1~1.5 degree C, which implies the effect of future climate and land cover change could be mitigated by restoration of riparian vegetation. </a:t>
            </a:r>
            <a:r>
              <a:rPr lang="en-US" altLang="zh-CN" sz="3200" dirty="0">
                <a:latin typeface="Times New Roman" pitchFamily="18" charset="0"/>
                <a:cs typeface="Times New Roman" pitchFamily="18" charset="0"/>
              </a:rPr>
              <a:t>According to figure </a:t>
            </a:r>
            <a:r>
              <a:rPr lang="en-US" altLang="zh-CN" sz="3200" dirty="0" smtClean="0">
                <a:latin typeface="Times New Roman" pitchFamily="18" charset="0"/>
                <a:cs typeface="Times New Roman" pitchFamily="18" charset="0"/>
              </a:rPr>
              <a:t>(e), land cover change shows nearly 3 times greater effect on thermal loading in Puget Sound Basin in winter than riparian vegetation, while riparian vegetation change shows nearly 16 times greater effect during summer low flow period than land cover change.</a:t>
            </a:r>
            <a:endParaRPr lang="en-US" altLang="zh-CN" sz="3200" dirty="0">
              <a:latin typeface="Times New Roman" pitchFamily="18" charset="0"/>
              <a:cs typeface="Times New Roman" pitchFamily="18" charset="0"/>
            </a:endParaRPr>
          </a:p>
        </p:txBody>
      </p:sp>
      <p:sp>
        <p:nvSpPr>
          <p:cNvPr id="14" name="矩形 13"/>
          <p:cNvSpPr/>
          <p:nvPr/>
        </p:nvSpPr>
        <p:spPr>
          <a:xfrm>
            <a:off x="5041207" y="12671500"/>
            <a:ext cx="10983709" cy="4524315"/>
          </a:xfrm>
          <a:prstGeom prst="rect">
            <a:avLst/>
          </a:prstGeom>
        </p:spPr>
        <p:txBody>
          <a:bodyPr wrap="square">
            <a:spAutoFit/>
          </a:bodyPr>
          <a:lstStyle/>
          <a:p>
            <a:pPr indent="457200" algn="just"/>
            <a:r>
              <a:rPr lang="en-US" altLang="zh-CN" sz="3200" dirty="0">
                <a:latin typeface="Times New Roman" pitchFamily="18" charset="0"/>
                <a:cs typeface="Times New Roman" pitchFamily="18" charset="0"/>
              </a:rPr>
              <a:t>We represent the 15 major river basins and the discharge and temperature of the streams that drain them. Thermal loadings in these partially urbanized basins are highly influenced by climate and land use changes especially during periods of low flow.</a:t>
            </a:r>
          </a:p>
          <a:p>
            <a:pPr indent="457200" algn="just"/>
            <a:r>
              <a:rPr lang="en-US" altLang="zh-CN" sz="3200" dirty="0" smtClean="0">
                <a:latin typeface="Times New Roman" pitchFamily="18" charset="0"/>
                <a:cs typeface="Times New Roman" pitchFamily="18" charset="0"/>
              </a:rPr>
              <a:t>We first show that our model construct is able to represent observed historic </a:t>
            </a:r>
            <a:r>
              <a:rPr lang="en-US" altLang="zh-CN" sz="3200" dirty="0" err="1" smtClean="0">
                <a:latin typeface="Times New Roman" pitchFamily="18" charset="0"/>
                <a:cs typeface="Times New Roman" pitchFamily="18" charset="0"/>
              </a:rPr>
              <a:t>streamflow</a:t>
            </a:r>
            <a:r>
              <a:rPr lang="en-US" altLang="zh-CN" sz="3200" dirty="0" smtClean="0">
                <a:latin typeface="Times New Roman" pitchFamily="18" charset="0"/>
                <a:cs typeface="Times New Roman" pitchFamily="18" charset="0"/>
              </a:rPr>
              <a:t> and stream temperature variations at sub-daily, seasonal, and </a:t>
            </a:r>
            <a:r>
              <a:rPr lang="en-US" altLang="zh-CN" sz="3200" dirty="0" err="1" smtClean="0">
                <a:latin typeface="Times New Roman" pitchFamily="18" charset="0"/>
                <a:cs typeface="Times New Roman" pitchFamily="18" charset="0"/>
              </a:rPr>
              <a:t>interannual</a:t>
            </a:r>
            <a:r>
              <a:rPr lang="en-US" altLang="zh-CN" sz="3200" dirty="0" smtClean="0">
                <a:latin typeface="Times New Roman" pitchFamily="18" charset="0"/>
                <a:cs typeface="Times New Roman" pitchFamily="18" charset="0"/>
              </a:rPr>
              <a:t> time scales. We then explore the relative effect of projected future climate and land cover change on Puget Sound riverine thermal loadings.</a:t>
            </a:r>
            <a:endParaRPr lang="en-US" altLang="zh-CN" sz="3200" dirty="0">
              <a:latin typeface="Times New Roman" pitchFamily="18" charset="0"/>
              <a:cs typeface="Times New Roman" pitchFamily="18" charset="0"/>
            </a:endParaRPr>
          </a:p>
        </p:txBody>
      </p:sp>
      <p:sp>
        <p:nvSpPr>
          <p:cNvPr id="19" name="TextBox 18"/>
          <p:cNvSpPr txBox="1"/>
          <p:nvPr/>
        </p:nvSpPr>
        <p:spPr>
          <a:xfrm>
            <a:off x="33241928" y="28294879"/>
            <a:ext cx="6235449" cy="523220"/>
          </a:xfrm>
          <a:prstGeom prst="rect">
            <a:avLst/>
          </a:prstGeom>
          <a:noFill/>
        </p:spPr>
        <p:txBody>
          <a:bodyPr wrap="square" rtlCol="0">
            <a:spAutoFit/>
          </a:bodyPr>
          <a:lstStyle/>
          <a:p>
            <a:r>
              <a:rPr lang="en-US" altLang="zh-CN" sz="2800" b="1" i="1" dirty="0" smtClean="0">
                <a:latin typeface="Times New Roman" pitchFamily="18" charset="0"/>
                <a:cs typeface="Times New Roman" pitchFamily="18" charset="0"/>
              </a:rPr>
              <a:t>Reference</a:t>
            </a:r>
            <a:endParaRPr lang="zh-CN" altLang="en-US" sz="2800" b="1" i="1" dirty="0">
              <a:latin typeface="Times New Roman" pitchFamily="18" charset="0"/>
              <a:cs typeface="Times New Roman" pitchFamily="18" charset="0"/>
            </a:endParaRPr>
          </a:p>
        </p:txBody>
      </p:sp>
      <p:sp>
        <p:nvSpPr>
          <p:cNvPr id="22" name="矩形 21"/>
          <p:cNvSpPr/>
          <p:nvPr/>
        </p:nvSpPr>
        <p:spPr>
          <a:xfrm>
            <a:off x="33170258" y="28768835"/>
            <a:ext cx="13750430" cy="3477875"/>
          </a:xfrm>
          <a:prstGeom prst="rect">
            <a:avLst/>
          </a:prstGeom>
        </p:spPr>
        <p:txBody>
          <a:bodyPr wrap="square">
            <a:spAutoFit/>
          </a:bodyPr>
          <a:lstStyle/>
          <a:p>
            <a:pPr algn="just"/>
            <a:r>
              <a:rPr lang="en-US" altLang="zh-CN" sz="2000" dirty="0">
                <a:latin typeface="Times New Roman" pitchFamily="18" charset="0"/>
                <a:cs typeface="Times New Roman" pitchFamily="18" charset="0"/>
              </a:rPr>
              <a:t>Sun, </a:t>
            </a:r>
            <a:r>
              <a:rPr lang="en-US" altLang="zh-CN" sz="2000" dirty="0" err="1">
                <a:latin typeface="Times New Roman" pitchFamily="18" charset="0"/>
                <a:cs typeface="Times New Roman" pitchFamily="18" charset="0"/>
              </a:rPr>
              <a:t>Ning</a:t>
            </a:r>
            <a:r>
              <a:rPr lang="en-US" altLang="zh-CN" sz="2000" dirty="0">
                <a:latin typeface="Times New Roman" pitchFamily="18" charset="0"/>
                <a:cs typeface="Times New Roman" pitchFamily="18" charset="0"/>
              </a:rPr>
              <a:t>, et al. "A spatially distributed model for the assessment of land use impacts on stream temperature in small urban watersheds." Hydrological Processes (2014</a:t>
            </a:r>
            <a:r>
              <a:rPr lang="en-US" altLang="zh-CN" sz="2000" dirty="0" smtClean="0">
                <a:latin typeface="Times New Roman" pitchFamily="18" charset="0"/>
                <a:cs typeface="Times New Roman" pitchFamily="18" charset="0"/>
              </a:rPr>
              <a:t>).</a:t>
            </a:r>
          </a:p>
          <a:p>
            <a:pPr algn="just"/>
            <a:r>
              <a:rPr lang="en-US" altLang="zh-CN" sz="2000" dirty="0" err="1">
                <a:latin typeface="Times New Roman" pitchFamily="18" charset="0"/>
                <a:cs typeface="Times New Roman" pitchFamily="18" charset="0"/>
              </a:rPr>
              <a:t>Yearsley</a:t>
            </a:r>
            <a:r>
              <a:rPr lang="en-US" altLang="zh-CN" sz="2000" dirty="0">
                <a:latin typeface="Times New Roman" pitchFamily="18" charset="0"/>
                <a:cs typeface="Times New Roman" pitchFamily="18" charset="0"/>
              </a:rPr>
              <a:t>, John R. "A semi‐</a:t>
            </a:r>
            <a:r>
              <a:rPr lang="en-US" altLang="zh-CN" sz="2000" dirty="0" err="1">
                <a:latin typeface="Times New Roman" pitchFamily="18" charset="0"/>
                <a:cs typeface="Times New Roman" pitchFamily="18" charset="0"/>
              </a:rPr>
              <a:t>Lagrangian</a:t>
            </a:r>
            <a:r>
              <a:rPr lang="en-US" altLang="zh-CN" sz="2000" dirty="0">
                <a:latin typeface="Times New Roman" pitchFamily="18" charset="0"/>
                <a:cs typeface="Times New Roman" pitchFamily="18" charset="0"/>
              </a:rPr>
              <a:t> water temperature model for </a:t>
            </a:r>
            <a:r>
              <a:rPr lang="en-US" altLang="zh-CN" sz="2000" dirty="0" smtClean="0">
                <a:latin typeface="Times New Roman" pitchFamily="18" charset="0"/>
                <a:cs typeface="Times New Roman" pitchFamily="18" charset="0"/>
              </a:rPr>
              <a:t>advection ‐</a:t>
            </a:r>
            <a:r>
              <a:rPr lang="en-US" altLang="zh-CN" sz="2000" dirty="0">
                <a:latin typeface="Times New Roman" pitchFamily="18" charset="0"/>
                <a:cs typeface="Times New Roman" pitchFamily="18" charset="0"/>
              </a:rPr>
              <a:t>dominated river systems." Water resources research 45.12 (2009</a:t>
            </a:r>
            <a:r>
              <a:rPr lang="en-US" altLang="zh-CN" sz="2000" dirty="0" smtClean="0">
                <a:latin typeface="Times New Roman" pitchFamily="18" charset="0"/>
                <a:cs typeface="Times New Roman" pitchFamily="18" charset="0"/>
              </a:rPr>
              <a:t>).</a:t>
            </a:r>
          </a:p>
          <a:p>
            <a:pPr algn="just"/>
            <a:r>
              <a:rPr lang="en-US" altLang="zh-CN" sz="2000" dirty="0" err="1">
                <a:latin typeface="Times New Roman" pitchFamily="18" charset="0"/>
                <a:cs typeface="Times New Roman" pitchFamily="18" charset="0"/>
              </a:rPr>
              <a:t>Cuo</a:t>
            </a:r>
            <a:r>
              <a:rPr lang="en-US" altLang="zh-CN" sz="2000" dirty="0">
                <a:latin typeface="Times New Roman" pitchFamily="18" charset="0"/>
                <a:cs typeface="Times New Roman" pitchFamily="18" charset="0"/>
              </a:rPr>
              <a:t>, </a:t>
            </a:r>
            <a:r>
              <a:rPr lang="en-US" altLang="zh-CN" sz="2000" dirty="0" err="1">
                <a:latin typeface="Times New Roman" pitchFamily="18" charset="0"/>
                <a:cs typeface="Times New Roman" pitchFamily="18" charset="0"/>
              </a:rPr>
              <a:t>Lan</a:t>
            </a:r>
            <a:r>
              <a:rPr lang="en-US" altLang="zh-CN" sz="2000" dirty="0">
                <a:latin typeface="Times New Roman" pitchFamily="18" charset="0"/>
                <a:cs typeface="Times New Roman" pitchFamily="18" charset="0"/>
              </a:rPr>
              <a:t>, et al. "Effects of a century of land cover and climate change on the hydrology of the Puget Sound basin." Hydrological Processes 23.6 (2009): 907-933</a:t>
            </a:r>
            <a:r>
              <a:rPr lang="en-US" altLang="zh-CN" sz="2000" dirty="0" smtClean="0">
                <a:latin typeface="Times New Roman" pitchFamily="18" charset="0"/>
                <a:cs typeface="Times New Roman" pitchFamily="18" charset="0"/>
              </a:rPr>
              <a:t>.</a:t>
            </a:r>
          </a:p>
          <a:p>
            <a:pPr algn="just"/>
            <a:r>
              <a:rPr lang="en-US" altLang="zh-CN" sz="2000" dirty="0" err="1">
                <a:latin typeface="Times New Roman" pitchFamily="18" charset="0"/>
                <a:cs typeface="Times New Roman" pitchFamily="18" charset="0"/>
              </a:rPr>
              <a:t>Abatzoglou</a:t>
            </a:r>
            <a:r>
              <a:rPr lang="en-US" altLang="zh-CN" sz="2000" dirty="0">
                <a:latin typeface="Times New Roman" pitchFamily="18" charset="0"/>
                <a:cs typeface="Times New Roman" pitchFamily="18" charset="0"/>
              </a:rPr>
              <a:t>, John T., and Timothy J. Brown. "A comparison of statistical downscaling methods suited for wildfire applications." International Journal of Climatology 32.5 (2012): 772-780</a:t>
            </a:r>
            <a:r>
              <a:rPr lang="en-US" altLang="zh-CN" sz="2000" dirty="0" smtClean="0">
                <a:latin typeface="Times New Roman" pitchFamily="18" charset="0"/>
                <a:cs typeface="Times New Roman" pitchFamily="18" charset="0"/>
              </a:rPr>
              <a:t>.</a:t>
            </a:r>
          </a:p>
          <a:p>
            <a:pPr algn="just"/>
            <a:r>
              <a:rPr lang="en-US" altLang="zh-CN" sz="2000" dirty="0">
                <a:latin typeface="Times New Roman" pitchFamily="18" charset="0"/>
                <a:cs typeface="Times New Roman" pitchFamily="18" charset="0"/>
              </a:rPr>
              <a:t>Mantua, Nathan, Ingrid </a:t>
            </a:r>
            <a:r>
              <a:rPr lang="en-US" altLang="zh-CN" sz="2000" dirty="0" err="1">
                <a:latin typeface="Times New Roman" pitchFamily="18" charset="0"/>
                <a:cs typeface="Times New Roman" pitchFamily="18" charset="0"/>
              </a:rPr>
              <a:t>Tohver</a:t>
            </a:r>
            <a:r>
              <a:rPr lang="en-US" altLang="zh-CN" sz="2000" dirty="0">
                <a:latin typeface="Times New Roman" pitchFamily="18" charset="0"/>
                <a:cs typeface="Times New Roman" pitchFamily="18" charset="0"/>
              </a:rPr>
              <a:t>, and Alan Hamlet. "Impacts of climate change on key aspects of freshwater salmon habitat in Washington State." Washington Climate Change Impacts Assessment: Evaluating Washington’s future in a changing climate. Climate Impacts Group, University of Washington, Seattle, Washington (2009).</a:t>
            </a:r>
            <a:endParaRPr lang="zh-CN" altLang="en-US" sz="2000" dirty="0">
              <a:latin typeface="Times New Roman" pitchFamily="18" charset="0"/>
              <a:cs typeface="Times New Roman" pitchFamily="18" charset="0"/>
            </a:endParaRPr>
          </a:p>
        </p:txBody>
      </p:sp>
      <p:sp>
        <p:nvSpPr>
          <p:cNvPr id="27" name="矩形 26"/>
          <p:cNvSpPr/>
          <p:nvPr/>
        </p:nvSpPr>
        <p:spPr>
          <a:xfrm>
            <a:off x="17643084" y="28818099"/>
            <a:ext cx="14019988" cy="4031873"/>
          </a:xfrm>
          <a:prstGeom prst="rect">
            <a:avLst/>
          </a:prstGeom>
        </p:spPr>
        <p:txBody>
          <a:bodyPr wrap="square">
            <a:spAutoFit/>
          </a:bodyPr>
          <a:lstStyle/>
          <a:p>
            <a:pPr indent="457200" algn="just"/>
            <a:r>
              <a:rPr lang="en-US" altLang="zh-CN" sz="3200" dirty="0" smtClean="0">
                <a:latin typeface="Times New Roman" pitchFamily="18" charset="0"/>
                <a:cs typeface="Times New Roman" pitchFamily="18" charset="0"/>
              </a:rPr>
              <a:t>The stream temperature calibration </a:t>
            </a:r>
            <a:r>
              <a:rPr lang="en-US" altLang="zh-CN" sz="3200" dirty="0">
                <a:latin typeface="Times New Roman" pitchFamily="18" charset="0"/>
                <a:cs typeface="Times New Roman" pitchFamily="18" charset="0"/>
              </a:rPr>
              <a:t>results of three </a:t>
            </a:r>
            <a:r>
              <a:rPr lang="en-US" altLang="zh-CN" sz="3200" dirty="0" err="1">
                <a:latin typeface="Times New Roman" pitchFamily="18" charset="0"/>
                <a:cs typeface="Times New Roman" pitchFamily="18" charset="0"/>
              </a:rPr>
              <a:t>subbasins</a:t>
            </a:r>
            <a:r>
              <a:rPr lang="en-US" altLang="zh-CN" sz="3200" dirty="0">
                <a:latin typeface="Times New Roman" pitchFamily="18" charset="0"/>
                <a:cs typeface="Times New Roman" pitchFamily="18" charset="0"/>
              </a:rPr>
              <a:t> are </a:t>
            </a:r>
            <a:r>
              <a:rPr lang="en-US" altLang="zh-CN" sz="3200" dirty="0" smtClean="0">
                <a:latin typeface="Times New Roman" pitchFamily="18" charset="0"/>
                <a:cs typeface="Times New Roman" pitchFamily="18" charset="0"/>
              </a:rPr>
              <a:t>show in figure (a), mean monthly flow is shown in figure (b) and mean monthly stream temperature is shown in figure (c). </a:t>
            </a:r>
          </a:p>
          <a:p>
            <a:pPr indent="457200" algn="just"/>
            <a:r>
              <a:rPr lang="en-US" altLang="zh-CN" sz="3200" dirty="0" smtClean="0">
                <a:latin typeface="Times New Roman" pitchFamily="18" charset="0"/>
                <a:cs typeface="Times New Roman" pitchFamily="18" charset="0"/>
              </a:rPr>
              <a:t>Thermal </a:t>
            </a:r>
            <a:r>
              <a:rPr lang="en-US" altLang="zh-CN" sz="3200" dirty="0" smtClean="0">
                <a:latin typeface="Times New Roman" pitchFamily="18" charset="0"/>
                <a:cs typeface="Times New Roman" pitchFamily="18" charset="0"/>
              </a:rPr>
              <a:t>loadings were calculated for each </a:t>
            </a:r>
            <a:r>
              <a:rPr lang="en-US" altLang="zh-CN" sz="3200" dirty="0" err="1" smtClean="0">
                <a:latin typeface="Times New Roman" pitchFamily="18" charset="0"/>
                <a:cs typeface="Times New Roman" pitchFamily="18" charset="0"/>
              </a:rPr>
              <a:t>subbasin</a:t>
            </a:r>
            <a:r>
              <a:rPr lang="en-US" altLang="zh-CN" sz="3200" dirty="0">
                <a:latin typeface="Times New Roman" pitchFamily="18" charset="0"/>
                <a:cs typeface="Times New Roman" pitchFamily="18" charset="0"/>
              </a:rPr>
              <a:t> based on the following </a:t>
            </a:r>
            <a:r>
              <a:rPr lang="en-US" altLang="zh-CN" sz="3200" dirty="0" smtClean="0">
                <a:latin typeface="Times New Roman" pitchFamily="18" charset="0"/>
                <a:cs typeface="Times New Roman" pitchFamily="18" charset="0"/>
              </a:rPr>
              <a:t>equation: Thermal Load = </a:t>
            </a:r>
            <a:r>
              <a:rPr lang="en-US" altLang="zh-CN" sz="3200" dirty="0" err="1" smtClean="0">
                <a:latin typeface="Times New Roman" pitchFamily="18" charset="0"/>
                <a:cs typeface="Times New Roman" pitchFamily="18" charset="0"/>
              </a:rPr>
              <a:t>Q_mouth</a:t>
            </a:r>
            <a:r>
              <a:rPr lang="en-US" altLang="zh-CN" sz="3200" dirty="0" smtClean="0">
                <a:latin typeface="Times New Roman" pitchFamily="18" charset="0"/>
                <a:cs typeface="Times New Roman" pitchFamily="18" charset="0"/>
              </a:rPr>
              <a:t>×(</a:t>
            </a:r>
            <a:r>
              <a:rPr lang="en-US" altLang="zh-CN" sz="3200" dirty="0" err="1" smtClean="0">
                <a:latin typeface="Times New Roman" pitchFamily="18" charset="0"/>
                <a:cs typeface="Times New Roman" pitchFamily="18" charset="0"/>
              </a:rPr>
              <a:t>T_mouth</a:t>
            </a:r>
            <a:r>
              <a:rPr lang="en-US" altLang="zh-CN" sz="3200" dirty="0" smtClean="0">
                <a:latin typeface="Times New Roman" pitchFamily="18" charset="0"/>
                <a:cs typeface="Times New Roman" pitchFamily="18" charset="0"/>
              </a:rPr>
              <a:t> – </a:t>
            </a:r>
            <a:r>
              <a:rPr lang="en-US" altLang="zh-CN" sz="3200" dirty="0" err="1" smtClean="0">
                <a:latin typeface="Times New Roman" pitchFamily="18" charset="0"/>
                <a:cs typeface="Times New Roman" pitchFamily="18" charset="0"/>
              </a:rPr>
              <a:t>T_obs_average</a:t>
            </a:r>
            <a:r>
              <a:rPr lang="en-US" altLang="zh-CN" sz="3200" dirty="0" smtClean="0">
                <a:latin typeface="Times New Roman" pitchFamily="18" charset="0"/>
                <a:cs typeface="Times New Roman" pitchFamily="18" charset="0"/>
              </a:rPr>
              <a:t>)</a:t>
            </a:r>
          </a:p>
          <a:p>
            <a:pPr indent="457200" algn="just"/>
            <a:r>
              <a:rPr lang="en-US" altLang="zh-CN" sz="3200" dirty="0" smtClean="0">
                <a:latin typeface="Times New Roman" pitchFamily="18" charset="0"/>
                <a:cs typeface="Times New Roman" pitchFamily="18" charset="0"/>
              </a:rPr>
              <a:t>The </a:t>
            </a:r>
            <a:r>
              <a:rPr lang="en-US" altLang="zh-CN" sz="3200" dirty="0" err="1" smtClean="0">
                <a:latin typeface="Times New Roman" pitchFamily="18" charset="0"/>
                <a:cs typeface="Times New Roman" pitchFamily="18" charset="0"/>
              </a:rPr>
              <a:t>T_obs_average</a:t>
            </a:r>
            <a:r>
              <a:rPr lang="en-US" altLang="zh-CN" sz="3200" dirty="0" smtClean="0">
                <a:latin typeface="Times New Roman" pitchFamily="18" charset="0"/>
                <a:cs typeface="Times New Roman" pitchFamily="18" charset="0"/>
              </a:rPr>
              <a:t> is from DOE site which is close to the outlet </a:t>
            </a:r>
            <a:r>
              <a:rPr lang="en-US" altLang="zh-CN" sz="3200" dirty="0" smtClean="0">
                <a:latin typeface="Times New Roman" pitchFamily="18" charset="0"/>
                <a:cs typeface="Times New Roman" pitchFamily="18" charset="0"/>
              </a:rPr>
              <a:t>. The thermal loading to Puget Sound Basin is shown in figure (e).</a:t>
            </a:r>
          </a:p>
          <a:p>
            <a:pPr indent="457200" algn="just"/>
            <a:endParaRPr lang="zh-CN" altLang="en-US" sz="3200" dirty="0">
              <a:latin typeface="Times New Roman" pitchFamily="18" charset="0"/>
              <a:cs typeface="Times New Roman" pitchFamily="18" charset="0"/>
            </a:endParaRPr>
          </a:p>
        </p:txBody>
      </p:sp>
      <p:pic>
        <p:nvPicPr>
          <p:cNvPr id="32"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08343" y="15948364"/>
            <a:ext cx="7767113" cy="355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32836294" y="8173294"/>
            <a:ext cx="1872208" cy="584775"/>
          </a:xfrm>
          <a:prstGeom prst="rect">
            <a:avLst/>
          </a:prstGeom>
          <a:noFill/>
        </p:spPr>
        <p:txBody>
          <a:bodyPr wrap="square" rtlCol="0">
            <a:spAutoFit/>
          </a:bodyPr>
          <a:lstStyle/>
          <a:p>
            <a:r>
              <a:rPr lang="en-US" altLang="zh-CN" sz="3200" dirty="0" smtClean="0">
                <a:latin typeface="Times New Roman" pitchFamily="18" charset="0"/>
                <a:cs typeface="Times New Roman" pitchFamily="18" charset="0"/>
              </a:rPr>
              <a:t>(a)</a:t>
            </a:r>
            <a:endParaRPr lang="zh-CN" altLang="en-US" sz="3200" dirty="0">
              <a:latin typeface="Times New Roman" pitchFamily="18" charset="0"/>
              <a:cs typeface="Times New Roman" pitchFamily="18" charset="0"/>
            </a:endParaRPr>
          </a:p>
        </p:txBody>
      </p:sp>
      <p:sp>
        <p:nvSpPr>
          <p:cNvPr id="54" name="TextBox 53"/>
          <p:cNvSpPr txBox="1"/>
          <p:nvPr/>
        </p:nvSpPr>
        <p:spPr>
          <a:xfrm>
            <a:off x="32836294" y="10849254"/>
            <a:ext cx="1872208" cy="584775"/>
          </a:xfrm>
          <a:prstGeom prst="rect">
            <a:avLst/>
          </a:prstGeom>
          <a:noFill/>
        </p:spPr>
        <p:txBody>
          <a:bodyPr wrap="square" rtlCol="0">
            <a:spAutoFit/>
          </a:bodyPr>
          <a:lstStyle/>
          <a:p>
            <a:r>
              <a:rPr lang="en-US" altLang="zh-CN" sz="3200" dirty="0" smtClean="0">
                <a:latin typeface="Times New Roman" pitchFamily="18" charset="0"/>
                <a:cs typeface="Times New Roman" pitchFamily="18" charset="0"/>
              </a:rPr>
              <a:t>(b)</a:t>
            </a:r>
            <a:endParaRPr lang="zh-CN" altLang="en-US" sz="3200" dirty="0">
              <a:latin typeface="Times New Roman" pitchFamily="18" charset="0"/>
              <a:cs typeface="Times New Roman" pitchFamily="18" charset="0"/>
            </a:endParaRPr>
          </a:p>
        </p:txBody>
      </p:sp>
      <p:sp>
        <p:nvSpPr>
          <p:cNvPr id="55" name="TextBox 54"/>
          <p:cNvSpPr txBox="1"/>
          <p:nvPr/>
        </p:nvSpPr>
        <p:spPr>
          <a:xfrm>
            <a:off x="32836294" y="13938392"/>
            <a:ext cx="1872208" cy="584775"/>
          </a:xfrm>
          <a:prstGeom prst="rect">
            <a:avLst/>
          </a:prstGeom>
          <a:noFill/>
        </p:spPr>
        <p:txBody>
          <a:bodyPr wrap="square" rtlCol="0">
            <a:spAutoFit/>
          </a:bodyPr>
          <a:lstStyle/>
          <a:p>
            <a:r>
              <a:rPr lang="en-US" altLang="zh-CN" sz="3200" dirty="0" smtClean="0">
                <a:latin typeface="Times New Roman" pitchFamily="18" charset="0"/>
                <a:cs typeface="Times New Roman" pitchFamily="18" charset="0"/>
              </a:rPr>
              <a:t>(c)</a:t>
            </a:r>
            <a:endParaRPr lang="zh-CN" altLang="en-US" sz="3200" dirty="0">
              <a:latin typeface="Times New Roman" pitchFamily="18" charset="0"/>
              <a:cs typeface="Times New Roman" pitchFamily="18" charset="0"/>
            </a:endParaRPr>
          </a:p>
        </p:txBody>
      </p:sp>
      <p:sp>
        <p:nvSpPr>
          <p:cNvPr id="56" name="TextBox 55"/>
          <p:cNvSpPr txBox="1"/>
          <p:nvPr/>
        </p:nvSpPr>
        <p:spPr>
          <a:xfrm>
            <a:off x="33437917" y="17305220"/>
            <a:ext cx="1872208" cy="584775"/>
          </a:xfrm>
          <a:prstGeom prst="rect">
            <a:avLst/>
          </a:prstGeom>
          <a:noFill/>
        </p:spPr>
        <p:txBody>
          <a:bodyPr wrap="square" rtlCol="0">
            <a:spAutoFit/>
          </a:bodyPr>
          <a:lstStyle/>
          <a:p>
            <a:r>
              <a:rPr lang="en-US" altLang="zh-CN" sz="3200" dirty="0" smtClean="0">
                <a:latin typeface="Times New Roman" pitchFamily="18" charset="0"/>
                <a:cs typeface="Times New Roman" pitchFamily="18" charset="0"/>
              </a:rPr>
              <a:t>(d)</a:t>
            </a:r>
            <a:endParaRPr lang="zh-CN" altLang="en-US" sz="3200" dirty="0">
              <a:latin typeface="Times New Roman" pitchFamily="18" charset="0"/>
              <a:cs typeface="Times New Roman" pitchFamily="18" charset="0"/>
            </a:endParaRPr>
          </a:p>
        </p:txBody>
      </p:sp>
      <p:sp>
        <p:nvSpPr>
          <p:cNvPr id="57" name="TextBox 56"/>
          <p:cNvSpPr txBox="1"/>
          <p:nvPr/>
        </p:nvSpPr>
        <p:spPr>
          <a:xfrm>
            <a:off x="39317928" y="17305220"/>
            <a:ext cx="1872208" cy="584775"/>
          </a:xfrm>
          <a:prstGeom prst="rect">
            <a:avLst/>
          </a:prstGeom>
          <a:noFill/>
        </p:spPr>
        <p:txBody>
          <a:bodyPr wrap="square" rtlCol="0">
            <a:spAutoFit/>
          </a:bodyPr>
          <a:lstStyle/>
          <a:p>
            <a:r>
              <a:rPr lang="en-US" altLang="zh-CN" sz="3200" dirty="0" smtClean="0">
                <a:latin typeface="Times New Roman" pitchFamily="18" charset="0"/>
                <a:cs typeface="Times New Roman" pitchFamily="18" charset="0"/>
              </a:rPr>
              <a:t>(e)</a:t>
            </a:r>
            <a:endParaRPr lang="zh-CN" altLang="en-US" sz="3200" dirty="0">
              <a:latin typeface="Times New Roman" pitchFamily="18" charset="0"/>
              <a:cs typeface="Times New Roman" pitchFamily="18" charset="0"/>
            </a:endParaRPr>
          </a:p>
        </p:txBody>
      </p:sp>
      <p:pic>
        <p:nvPicPr>
          <p:cNvPr id="103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60503" y="9671264"/>
            <a:ext cx="51625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764185" y="9657599"/>
            <a:ext cx="51816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282645" y="9708438"/>
            <a:ext cx="5181600" cy="309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270028" y="12760089"/>
            <a:ext cx="515302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790127" y="12776539"/>
            <a:ext cx="517207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202602" y="12760089"/>
            <a:ext cx="5153025" cy="318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70370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TotalTime>
  <Words>1363</Words>
  <Application>Microsoft Office PowerPoint</Application>
  <PresentationFormat>自定义</PresentationFormat>
  <Paragraphs>67</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Cico</dc:creator>
  <cp:lastModifiedBy>Cico</cp:lastModifiedBy>
  <cp:revision>158</cp:revision>
  <dcterms:created xsi:type="dcterms:W3CDTF">2014-12-06T19:28:55Z</dcterms:created>
  <dcterms:modified xsi:type="dcterms:W3CDTF">2014-12-09T21:55:32Z</dcterms:modified>
</cp:coreProperties>
</file>