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316" r:id="rId3"/>
    <p:sldId id="256" r:id="rId4"/>
    <p:sldId id="299" r:id="rId5"/>
    <p:sldId id="301" r:id="rId6"/>
    <p:sldId id="275" r:id="rId7"/>
    <p:sldId id="305" r:id="rId8"/>
    <p:sldId id="294" r:id="rId9"/>
    <p:sldId id="304" r:id="rId10"/>
    <p:sldId id="311" r:id="rId11"/>
    <p:sldId id="308" r:id="rId12"/>
    <p:sldId id="312" r:id="rId13"/>
    <p:sldId id="309" r:id="rId14"/>
    <p:sldId id="307" r:id="rId15"/>
    <p:sldId id="314" r:id="rId16"/>
    <p:sldId id="313" r:id="rId17"/>
    <p:sldId id="315" r:id="rId18"/>
    <p:sldId id="285" r:id="rId19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9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B490-6E56-4590-89D3-CA2F2DA5E2A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CF52-C89F-4CF4-951D-BA0D3C3AD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16/12/2014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889398"/>
            <a:ext cx="8352928" cy="2691730"/>
          </a:xfrm>
        </p:spPr>
        <p:txBody>
          <a:bodyPr>
            <a:normAutofit fontScale="90000"/>
          </a:bodyPr>
          <a:lstStyle/>
          <a:p>
            <a:pPr algn="ctr"/>
            <a:r>
              <a:rPr lang="en-US" noProof="0" smtClean="0"/>
              <a:t>SWOT Data Assimilation for Operational Reservoir Management on the Upper Niger River Basin</a:t>
            </a:r>
            <a:endParaRPr lang="en-US" b="1" noProof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en-US" sz="3200" noProof="0" dirty="0" smtClean="0"/>
              <a:t>S. </a:t>
            </a:r>
            <a:r>
              <a:rPr lang="en-US" sz="3200" noProof="0" dirty="0" err="1" smtClean="0"/>
              <a:t>Munier</a:t>
            </a:r>
            <a:r>
              <a:rPr lang="en-US" sz="3200" noProof="0" dirty="0" smtClean="0"/>
              <a:t>, A. </a:t>
            </a:r>
            <a:r>
              <a:rPr lang="en-US" sz="3200" noProof="0" dirty="0" err="1" smtClean="0"/>
              <a:t>Polebitski</a:t>
            </a:r>
            <a:r>
              <a:rPr lang="en-US" sz="3200" noProof="0" dirty="0" smtClean="0"/>
              <a:t>, C. Brown,</a:t>
            </a:r>
          </a:p>
          <a:p>
            <a:pPr algn="ctr"/>
            <a:r>
              <a:rPr lang="en-US" sz="3200" noProof="0" dirty="0" smtClean="0"/>
              <a:t>G. </a:t>
            </a:r>
            <a:r>
              <a:rPr lang="en-US" sz="3200" noProof="0" dirty="0" err="1" smtClean="0"/>
              <a:t>Belaud</a:t>
            </a:r>
            <a:r>
              <a:rPr lang="en-US" sz="3200" noProof="0" dirty="0" smtClean="0"/>
              <a:t>, </a:t>
            </a:r>
            <a:r>
              <a:rPr lang="en-US" sz="3200" u="sng" noProof="0" dirty="0" smtClean="0"/>
              <a:t>D.P. Lettenmaier</a:t>
            </a:r>
          </a:p>
          <a:p>
            <a:pPr algn="r"/>
            <a:endParaRPr lang="en-US" noProof="0" dirty="0" smtClean="0"/>
          </a:p>
        </p:txBody>
      </p:sp>
      <p:pic>
        <p:nvPicPr>
          <p:cNvPr id="2050" name="Picture 2" descr="2014 AGU Fall 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3645" cy="1340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016592" y="90277"/>
            <a:ext cx="2011722" cy="1362496"/>
            <a:chOff x="6695724" y="5029200"/>
            <a:chExt cx="2381952" cy="1770322"/>
          </a:xfrm>
        </p:grpSpPr>
        <p:pic>
          <p:nvPicPr>
            <p:cNvPr id="12" name="Picture 11" descr="geog-time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80" b="23839"/>
            <a:stretch/>
          </p:blipFill>
          <p:spPr>
            <a:xfrm>
              <a:off x="6695724" y="5029200"/>
              <a:ext cx="2381952" cy="822158"/>
            </a:xfrm>
            <a:prstGeom prst="rect">
              <a:avLst/>
            </a:prstGeom>
          </p:spPr>
        </p:pic>
        <p:pic>
          <p:nvPicPr>
            <p:cNvPr id="13" name="Picture 12" descr="geog-time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8" t="10970" r="548"/>
            <a:stretch/>
          </p:blipFill>
          <p:spPr>
            <a:xfrm>
              <a:off x="6722318" y="6019800"/>
              <a:ext cx="2328765" cy="7797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5191"/>
            <a:ext cx="6048672" cy="4625609"/>
          </a:xfrm>
        </p:spPr>
        <p:txBody>
          <a:bodyPr>
            <a:normAutofit/>
          </a:bodyPr>
          <a:lstStyle/>
          <a:p>
            <a:r>
              <a:rPr lang="en-US" sz="2400" noProof="0" smtClean="0"/>
              <a:t>Ensemble members generation</a:t>
            </a:r>
          </a:p>
          <a:p>
            <a:pPr lvl="1"/>
            <a:r>
              <a:rPr lang="en-US" sz="2000" noProof="0" smtClean="0"/>
              <a:t>VIC meteorological forcings are corrupted</a:t>
            </a:r>
          </a:p>
          <a:p>
            <a:pPr lvl="1"/>
            <a:r>
              <a:rPr lang="en-US" sz="2000" noProof="0" smtClean="0"/>
              <a:t>Principal Component Analysis (decomposition into spatial and temporal modes)</a:t>
            </a:r>
          </a:p>
          <a:p>
            <a:pPr lvl="1"/>
            <a:r>
              <a:rPr lang="en-US" sz="2000" noProof="0" smtClean="0"/>
              <a:t>Each mode corrupted with white noise (0.2 std)</a:t>
            </a:r>
          </a:p>
          <a:p>
            <a:pPr lvl="1"/>
            <a:endParaRPr lang="en-US" sz="2000" noProof="0" smtClean="0"/>
          </a:p>
          <a:p>
            <a:pPr lvl="1"/>
            <a:endParaRPr lang="en-US" sz="2000" noProof="0" smtClean="0"/>
          </a:p>
          <a:p>
            <a:pPr lvl="1"/>
            <a:r>
              <a:rPr lang="en-US" sz="2000" noProof="0" smtClean="0"/>
              <a:t>Spatiotemporal consistency maintained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4608512" cy="7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55172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first spatial mode</a:t>
            </a:r>
            <a:endParaRPr lang="en-US" b="1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599" y="2780928"/>
            <a:ext cx="2943401" cy="21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997490"/>
            <a:ext cx="6644680" cy="18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noProof="0" smtClean="0"/>
              <a:t>(a) SWOT data assimilation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r>
              <a:rPr lang="en-US" sz="2800" noProof="0" smtClean="0"/>
              <a:t>Assimilation of SWOT water elevation</a:t>
            </a:r>
          </a:p>
          <a:p>
            <a:r>
              <a:rPr lang="en-US" sz="2800" noProof="0" smtClean="0"/>
              <a:t>SWOT observations over a complete cycle (21 days)</a:t>
            </a:r>
            <a:endParaRPr lang="en-US" sz="2800" noProof="0"/>
          </a:p>
        </p:txBody>
      </p:sp>
      <p:pic>
        <p:nvPicPr>
          <p:cNvPr id="6" name="Picture 1" descr="D:\UW\Niger\EnKF\matlab\graphs\SWOT_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408712" cy="4272474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noProof="0" smtClean="0"/>
              <a:t>(a) SWOT data assimilation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r>
              <a:rPr lang="en-US" sz="2800" noProof="0" smtClean="0"/>
              <a:t>Assimilation of SWOT water elevation</a:t>
            </a:r>
          </a:p>
          <a:p>
            <a:r>
              <a:rPr lang="en-US" sz="2800" noProof="0" smtClean="0"/>
              <a:t>SWOT observations over a complete cycle (21 days)</a:t>
            </a:r>
            <a:endParaRPr lang="en-US" sz="2800" noProof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noProof="0" smtClean="0"/>
              <a:t>(a) SWOT data assimilation</a:t>
            </a:r>
            <a:endParaRPr lang="en-US" noProof="0"/>
          </a:p>
        </p:txBody>
      </p:sp>
      <p:grpSp>
        <p:nvGrpSpPr>
          <p:cNvPr id="10" name="Groupe 9"/>
          <p:cNvGrpSpPr/>
          <p:nvPr/>
        </p:nvGrpSpPr>
        <p:grpSpPr>
          <a:xfrm>
            <a:off x="1763688" y="2873256"/>
            <a:ext cx="5256584" cy="3984744"/>
            <a:chOff x="1763688" y="2873256"/>
            <a:chExt cx="5256584" cy="3984744"/>
          </a:xfrm>
        </p:grpSpPr>
        <p:pic>
          <p:nvPicPr>
            <p:cNvPr id="7" name="Image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688" y="2915265"/>
              <a:ext cx="5256584" cy="39427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83768" y="2873256"/>
              <a:ext cx="36004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Number</a:t>
              </a:r>
              <a:r>
                <a:rPr lang="fr-FR" dirty="0" smtClean="0">
                  <a:solidFill>
                    <a:schemeClr val="tx1"/>
                  </a:solidFill>
                </a:rPr>
                <a:t> of SWOT observation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1"/>
            <a:ext cx="8686800" cy="4772000"/>
          </a:xfrm>
        </p:spPr>
        <p:txBody>
          <a:bodyPr>
            <a:normAutofit/>
          </a:bodyPr>
          <a:lstStyle/>
          <a:p>
            <a:r>
              <a:rPr lang="en-US" sz="2800" noProof="0" smtClean="0"/>
              <a:t>Effect of the assimilation on the downstream discharge</a:t>
            </a:r>
            <a:endParaRPr lang="en-US" sz="2800" noProof="0"/>
          </a:p>
        </p:txBody>
      </p:sp>
      <p:grpSp>
        <p:nvGrpSpPr>
          <p:cNvPr id="14" name="Groupe 13"/>
          <p:cNvGrpSpPr/>
          <p:nvPr/>
        </p:nvGrpSpPr>
        <p:grpSpPr>
          <a:xfrm>
            <a:off x="203200" y="2571750"/>
            <a:ext cx="8940800" cy="4286250"/>
            <a:chOff x="203200" y="2571750"/>
            <a:chExt cx="8940800" cy="428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200" y="2571750"/>
              <a:ext cx="894080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48064" y="2701300"/>
              <a:ext cx="34563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(b) Local Ensemble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Kalman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Filter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9592" y="2693680"/>
              <a:ext cx="12961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(a) Open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loop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6360" y="4653136"/>
              <a:ext cx="37596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(c) Local Ensemble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Kalman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Smoother</a:t>
              </a:r>
              <a:r>
                <a:rPr lang="fr-FR" sz="1400" dirty="0" smtClean="0">
                  <a:solidFill>
                    <a:schemeClr val="tx1"/>
                  </a:solidFill>
                </a:rPr>
                <a:t> (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LEnKS</a:t>
              </a:r>
              <a:r>
                <a:rPr lang="fr-FR" sz="1400" dirty="0" smtClean="0">
                  <a:solidFill>
                    <a:schemeClr val="tx1"/>
                  </a:solidFill>
                </a:rPr>
                <a:t>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8064" y="4653136"/>
              <a:ext cx="34563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>
                  <a:solidFill>
                    <a:schemeClr val="tx1"/>
                  </a:solidFill>
                </a:rPr>
                <a:t>(d)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LEnKS</a:t>
              </a:r>
              <a:r>
                <a:rPr lang="fr-FR" sz="1400" dirty="0" smtClean="0">
                  <a:solidFill>
                    <a:schemeClr val="tx1"/>
                  </a:solidFill>
                </a:rPr>
                <a:t> +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Inflow</a:t>
              </a:r>
              <a:r>
                <a:rPr lang="fr-FR" sz="1400" dirty="0" smtClean="0">
                  <a:solidFill>
                    <a:schemeClr val="tx1"/>
                  </a:solidFill>
                </a:rPr>
                <a:t> Correction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noProof="0" smtClean="0"/>
              <a:t>(a) SWOT data assimilation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(b) Reservoir management</a:t>
            </a:r>
            <a:endParaRPr lang="en-US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400600" cy="390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1"/>
            <a:ext cx="8435280" cy="4772000"/>
          </a:xfrm>
        </p:spPr>
        <p:txBody>
          <a:bodyPr>
            <a:normAutofit/>
          </a:bodyPr>
          <a:lstStyle/>
          <a:p>
            <a:r>
              <a:rPr lang="en-US" sz="2800" noProof="0" smtClean="0"/>
              <a:t>Minimum flow requirement: 50 m</a:t>
            </a:r>
            <a:r>
              <a:rPr lang="en-US" sz="2800" baseline="30000" noProof="0" smtClean="0"/>
              <a:t>3</a:t>
            </a:r>
            <a:r>
              <a:rPr lang="en-US" sz="2800" noProof="0" smtClean="0"/>
              <a:t>/s</a:t>
            </a:r>
          </a:p>
          <a:p>
            <a:r>
              <a:rPr lang="en-US" sz="2800" noProof="0" smtClean="0"/>
              <a:t>Need for water releases from the Selingue reservoir</a:t>
            </a:r>
            <a:endParaRPr lang="en-US" sz="2800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(b) Reservoir management</a:t>
            </a:r>
            <a:endParaRPr lang="en-US" noProof="0"/>
          </a:p>
        </p:txBody>
      </p:sp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323528" y="1628801"/>
            <a:ext cx="8820472" cy="4772000"/>
          </a:xfrm>
        </p:spPr>
        <p:txBody>
          <a:bodyPr>
            <a:normAutofit/>
          </a:bodyPr>
          <a:lstStyle/>
          <a:p>
            <a:r>
              <a:rPr lang="en-US" sz="2800" noProof="0" dirty="0" smtClean="0"/>
              <a:t>Model Predictive Control</a:t>
            </a:r>
          </a:p>
          <a:p>
            <a:pPr lvl="1"/>
            <a:r>
              <a:rPr lang="en-US" sz="2400" noProof="0" dirty="0" smtClean="0"/>
              <a:t>Optimizes the releases to satisfy the downstream requirement</a:t>
            </a:r>
          </a:p>
          <a:p>
            <a:pPr lvl="1"/>
            <a:r>
              <a:rPr lang="en-US" sz="2400" noProof="0" dirty="0" smtClean="0"/>
              <a:t>Allows to account for the flow propagation (about 25 days)</a:t>
            </a:r>
          </a:p>
          <a:p>
            <a:pPr lvl="1"/>
            <a:r>
              <a:rPr lang="en-US" sz="2400" noProof="0" dirty="0" smtClean="0"/>
              <a:t>Use of a simplified routing model (</a:t>
            </a:r>
            <a:r>
              <a:rPr lang="en-US" sz="2400" i="1" noProof="0" dirty="0" smtClean="0"/>
              <a:t>lag-and-route</a:t>
            </a:r>
            <a:r>
              <a:rPr lang="en-US" sz="2400" noProof="0" dirty="0" smtClean="0"/>
              <a:t>)</a:t>
            </a:r>
          </a:p>
          <a:p>
            <a:pPr lvl="1"/>
            <a:r>
              <a:rPr lang="en-US" sz="2400" noProof="0" dirty="0" smtClean="0"/>
              <a:t>Initialization using the updated discharge in the river reach (after SWOT data assimilation)</a:t>
            </a:r>
            <a:endParaRPr lang="en-US" sz="2400" noProof="0" dirty="0"/>
          </a:p>
        </p:txBody>
      </p:sp>
      <p:grpSp>
        <p:nvGrpSpPr>
          <p:cNvPr id="6" name="Groupe 5"/>
          <p:cNvGrpSpPr/>
          <p:nvPr/>
        </p:nvGrpSpPr>
        <p:grpSpPr>
          <a:xfrm>
            <a:off x="2195736" y="4365104"/>
            <a:ext cx="4285541" cy="2492896"/>
            <a:chOff x="13897591" y="26769249"/>
            <a:chExt cx="4630030" cy="2693285"/>
          </a:xfrm>
        </p:grpSpPr>
        <p:pic>
          <p:nvPicPr>
            <p:cNvPr id="7" name="Picture 28" descr="D:\UW\Niger\EGU2013\Poster\Controler_Schem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97591" y="26769249"/>
              <a:ext cx="4630030" cy="2693285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14845330" y="26854974"/>
              <a:ext cx="34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Model Predictive Control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(b) Reservoir management</a:t>
            </a:r>
            <a:endParaRPr lang="en-US" noProof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652593" cy="51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7740352" y="4102950"/>
            <a:ext cx="1500198" cy="646331"/>
            <a:chOff x="7572396" y="3711363"/>
            <a:chExt cx="1500198" cy="646331"/>
          </a:xfrm>
        </p:grpSpPr>
        <p:sp>
          <p:nvSpPr>
            <p:cNvPr id="9" name="ZoneTexte 8"/>
            <p:cNvSpPr txBox="1"/>
            <p:nvPr/>
          </p:nvSpPr>
          <p:spPr>
            <a:xfrm>
              <a:off x="7985437" y="3711363"/>
              <a:ext cx="1087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target</a:t>
              </a:r>
            </a:p>
            <a:p>
              <a:r>
                <a:rPr lang="en-US" i="1" dirty="0" smtClean="0"/>
                <a:t>discharge</a:t>
              </a:r>
              <a:endParaRPr lang="en-US" i="1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rot="10800000">
              <a:off x="7572396" y="4042914"/>
              <a:ext cx="428630" cy="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rot="5400000">
              <a:off x="7750991" y="4036223"/>
              <a:ext cx="500066" cy="158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5652120" y="6165304"/>
            <a:ext cx="20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Munier</a:t>
            </a:r>
            <a:r>
              <a:rPr lang="en-US" dirty="0" smtClean="0"/>
              <a:t> et al.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(b) Reservoir management</a:t>
            </a:r>
            <a:endParaRPr lang="en-US" noProof="0"/>
          </a:p>
        </p:txBody>
      </p:sp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1"/>
            <a:ext cx="8686800" cy="4772000"/>
          </a:xfrm>
        </p:spPr>
        <p:txBody>
          <a:bodyPr>
            <a:normAutofit/>
          </a:bodyPr>
          <a:lstStyle/>
          <a:p>
            <a:r>
              <a:rPr lang="en-US" sz="2800" noProof="0" smtClean="0"/>
              <a:t>Effect of SWOT errors (random and bias)</a:t>
            </a:r>
            <a:endParaRPr lang="en-US" sz="2400" noProof="0"/>
          </a:p>
        </p:txBody>
      </p:sp>
      <p:pic>
        <p:nvPicPr>
          <p:cNvPr id="5" name="Picture 4" descr="D:\UW\Niger\WRR\img\MPC_SWOT_er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64192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Conclusions and perspectives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1"/>
            <a:ext cx="8892480" cy="5040559"/>
          </a:xfrm>
        </p:spPr>
        <p:txBody>
          <a:bodyPr>
            <a:normAutofit lnSpcReduction="10000"/>
          </a:bodyPr>
          <a:lstStyle/>
          <a:p>
            <a:r>
              <a:rPr lang="en-US" noProof="0" dirty="0" smtClean="0"/>
              <a:t>Conclusions</a:t>
            </a:r>
          </a:p>
          <a:p>
            <a:pPr lvl="1"/>
            <a:r>
              <a:rPr lang="en-US" sz="2400" noProof="0" dirty="0" smtClean="0"/>
              <a:t>Modeling framework adapted to SWOT data assimilation and operational water management</a:t>
            </a:r>
          </a:p>
          <a:p>
            <a:pPr lvl="1"/>
            <a:r>
              <a:rPr lang="en-US" sz="2400" noProof="0" dirty="0" smtClean="0"/>
              <a:t>Assimilation persistency high enough to overcome delays between SWOT measurements</a:t>
            </a:r>
          </a:p>
          <a:p>
            <a:endParaRPr lang="en-US" noProof="0" dirty="0" smtClean="0"/>
          </a:p>
          <a:p>
            <a:r>
              <a:rPr lang="en-US" noProof="0" dirty="0" smtClean="0"/>
              <a:t>Perspectives</a:t>
            </a:r>
          </a:p>
          <a:p>
            <a:pPr lvl="1"/>
            <a:r>
              <a:rPr lang="en-US" sz="2400" noProof="0" dirty="0" smtClean="0"/>
              <a:t>Niger Inner Delta (complex hydrodynamic and data sparse region with high flood extent variations)</a:t>
            </a:r>
          </a:p>
          <a:p>
            <a:pPr lvl="1"/>
            <a:r>
              <a:rPr lang="en-US" sz="2400" noProof="0" dirty="0" smtClean="0"/>
              <a:t>Multiple reservoir control (MPC well adapted)</a:t>
            </a:r>
          </a:p>
          <a:p>
            <a:pPr lvl="1"/>
            <a:r>
              <a:rPr lang="en-US" sz="2400" noProof="0" dirty="0" smtClean="0"/>
              <a:t>Multiple reservoir objectives (e.g., hydropower)</a:t>
            </a:r>
          </a:p>
          <a:p>
            <a:pPr lvl="1"/>
            <a:r>
              <a:rPr lang="en-US" sz="2400" noProof="0" dirty="0" smtClean="0"/>
              <a:t>Data latency and SWOT errors issues over smaller basins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34" y="1844824"/>
            <a:ext cx="5458845" cy="4603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Surface Water and Ocean Topography (SWOT) satellite mission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SWOT will: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Provide a global inventory of all terrestrial surface water bodies (lakes, reservoirs, wetlands) whose  surface area exceeds ~ 6 ha, and rivers whose width exceeds 100 m</a:t>
            </a:r>
          </a:p>
          <a:p>
            <a:r>
              <a:rPr lang="en-US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Measure the storage change in resolved lakes, reservoirs, and wetlands, and the discharge of resolved rivers at </a:t>
            </a:r>
            <a:r>
              <a:rPr lang="en-US" b="1" dirty="0" err="1"/>
              <a:t>subseasonal</a:t>
            </a:r>
            <a:r>
              <a:rPr lang="en-US" b="1" dirty="0"/>
              <a:t> to annual time scales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2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re 1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  <a:endParaRPr lang="en-US" noProof="0"/>
          </a:p>
        </p:txBody>
      </p:sp>
      <p:sp>
        <p:nvSpPr>
          <p:cNvPr id="131" name="Espace réservé du contenu 1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noProof="0" dirty="0" smtClean="0"/>
              <a:t>SWOT and water resources management</a:t>
            </a:r>
          </a:p>
          <a:p>
            <a:pPr>
              <a:lnSpc>
                <a:spcPct val="200000"/>
              </a:lnSpc>
            </a:pPr>
            <a:r>
              <a:rPr lang="en-US" noProof="0" dirty="0" smtClean="0"/>
              <a:t>Study case and methodology</a:t>
            </a:r>
          </a:p>
          <a:p>
            <a:pPr>
              <a:lnSpc>
                <a:spcPct val="200000"/>
              </a:lnSpc>
            </a:pPr>
            <a:r>
              <a:rPr lang="en-US" noProof="0" dirty="0" smtClean="0"/>
              <a:t>SWOT data assimilation</a:t>
            </a:r>
          </a:p>
          <a:p>
            <a:pPr>
              <a:lnSpc>
                <a:spcPct val="200000"/>
              </a:lnSpc>
            </a:pPr>
            <a:r>
              <a:rPr lang="en-US" noProof="0" dirty="0" smtClean="0"/>
              <a:t>Operational reservoir management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noProof="0" dirty="0" smtClean="0"/>
              <a:t>SWOT and water resources management</a:t>
            </a:r>
            <a:endParaRPr lang="en-US" sz="3600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1571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noProof="0" smtClean="0"/>
              <a:t>To maintain minimum streamflows at the outlet,</a:t>
            </a:r>
          </a:p>
          <a:p>
            <a:pPr>
              <a:buNone/>
            </a:pPr>
            <a:r>
              <a:rPr lang="en-US" sz="2400" noProof="0" smtClean="0"/>
              <a:t>	reservoir managers have to:</a:t>
            </a:r>
          </a:p>
          <a:p>
            <a:pPr lvl="1"/>
            <a:r>
              <a:rPr lang="en-US" sz="2000" noProof="0" smtClean="0"/>
              <a:t>Predict the influence of difference factors</a:t>
            </a:r>
          </a:p>
          <a:p>
            <a:pPr lvl="1"/>
            <a:r>
              <a:rPr lang="en-US" sz="2000" noProof="0" smtClean="0"/>
              <a:t>Decide when and how much water has to be released</a:t>
            </a:r>
          </a:p>
          <a:p>
            <a:pPr lvl="1">
              <a:buNone/>
            </a:pPr>
            <a:r>
              <a:rPr lang="en-US" sz="2000" noProof="0" smtClean="0"/>
              <a:t>	from the reservoir</a:t>
            </a:r>
          </a:p>
          <a:p>
            <a:r>
              <a:rPr lang="en-US" sz="2400" noProof="0" smtClean="0"/>
              <a:t>Hydrology-Hydraulics-Reservoir modeling</a:t>
            </a:r>
          </a:p>
          <a:p>
            <a:pPr lvl="1"/>
            <a:r>
              <a:rPr lang="en-US" sz="2000" noProof="0" smtClean="0"/>
              <a:t>For definition of dam releases</a:t>
            </a:r>
          </a:p>
          <a:p>
            <a:pPr lvl="1"/>
            <a:r>
              <a:rPr lang="en-US" sz="2000" noProof="0" smtClean="0"/>
              <a:t>Depending on water demand, hydric state, available water in reservoirs</a:t>
            </a:r>
          </a:p>
          <a:p>
            <a:r>
              <a:rPr lang="en-US" sz="2400" noProof="0" smtClean="0"/>
              <a:t>Main limitations of current approaches</a:t>
            </a:r>
          </a:p>
          <a:p>
            <a:pPr lvl="1"/>
            <a:r>
              <a:rPr lang="en-US" sz="2000" noProof="0" smtClean="0"/>
              <a:t>Model approximations</a:t>
            </a:r>
          </a:p>
          <a:p>
            <a:pPr lvl="1"/>
            <a:r>
              <a:rPr lang="en-US" sz="2000" noProof="0" smtClean="0"/>
              <a:t>Quality of datasets (data sparse regions,</a:t>
            </a:r>
          </a:p>
          <a:p>
            <a:pPr lvl="1">
              <a:buNone/>
            </a:pPr>
            <a:r>
              <a:rPr lang="en-US" sz="2000" noProof="0" smtClean="0"/>
              <a:t>discontinuities, quality control, uniformity, delay)</a:t>
            </a:r>
          </a:p>
          <a:p>
            <a:pPr lvl="1"/>
            <a:r>
              <a:rPr lang="en-US" sz="2000" noProof="0" smtClean="0"/>
              <a:t>Transboundary basins (data sharing)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6372200" y="5483547"/>
            <a:ext cx="2573338" cy="82577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54864" tIns="91440" rtlCol="0">
            <a:normAutofit fontScale="925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of remote sensing data: SWOT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6012160" y="5229200"/>
            <a:ext cx="197670" cy="129614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202" name="Picture 2" descr="D:\UW\Niger\AGU2014\graphs\con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6792"/>
            <a:ext cx="2195736" cy="276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The SWOT mission:  Surface Water and Ocean Topography</a:t>
            </a:r>
          </a:p>
          <a:p>
            <a:pPr lvl="1"/>
            <a:r>
              <a:rPr lang="en-US" sz="2000" noProof="0" dirty="0" smtClean="0"/>
              <a:t>French/American mission, launch planned in 2020</a:t>
            </a:r>
          </a:p>
          <a:p>
            <a:pPr lvl="1"/>
            <a:r>
              <a:rPr lang="en-US" sz="2000" noProof="0" dirty="0" smtClean="0"/>
              <a:t>2-D water elevation measurements over rivers (width: 100 m and more)</a:t>
            </a:r>
          </a:p>
          <a:p>
            <a:pPr lvl="1"/>
            <a:r>
              <a:rPr lang="en-US" sz="2000" noProof="0" dirty="0" smtClean="0"/>
              <a:t>21 days </a:t>
            </a:r>
            <a:r>
              <a:rPr lang="en-US" sz="2000" noProof="0" dirty="0" err="1" smtClean="0"/>
              <a:t>repetitivity</a:t>
            </a:r>
            <a:endParaRPr lang="en-US" sz="2400" noProof="0" dirty="0" smtClean="0"/>
          </a:p>
          <a:p>
            <a:pPr lvl="1"/>
            <a:r>
              <a:rPr lang="en-US" sz="2000" noProof="0" dirty="0" smtClean="0"/>
              <a:t>Accuracy on water elevation: 10 cm on a 1 km x 1 km square</a:t>
            </a:r>
          </a:p>
          <a:p>
            <a:endParaRPr lang="en-US" sz="2400" noProof="0" dirty="0" smtClean="0"/>
          </a:p>
          <a:p>
            <a:r>
              <a:rPr lang="en-US" sz="2400" noProof="0" dirty="0" smtClean="0"/>
              <a:t>Questions: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smtClean="0"/>
              <a:t>SWOT and water resources management</a:t>
            </a:r>
            <a:endParaRPr lang="en-US" sz="3600" noProof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39552" y="4509120"/>
            <a:ext cx="8208912" cy="20882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How to integrate information from SWOT data into operational water management systems?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What are the performances of operational water management when only SWOT data are used in real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Study case and methodology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008" y="2276872"/>
            <a:ext cx="4248472" cy="4248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 smtClean="0"/>
              <a:t>Climate dominated by the Western African monsoon</a:t>
            </a:r>
          </a:p>
          <a:p>
            <a:pPr>
              <a:spcAft>
                <a:spcPts val="600"/>
              </a:spcAft>
            </a:pPr>
            <a:r>
              <a:rPr lang="en-US" sz="2400" noProof="0" dirty="0" smtClean="0"/>
              <a:t>Large seasonal floodplains</a:t>
            </a:r>
          </a:p>
          <a:p>
            <a:pPr lvl="1">
              <a:spcAft>
                <a:spcPts val="600"/>
              </a:spcAft>
            </a:pPr>
            <a:r>
              <a:rPr lang="en-US" sz="2000" noProof="0" dirty="0" smtClean="0"/>
              <a:t>used for crop, livestock, fishing</a:t>
            </a:r>
          </a:p>
          <a:p>
            <a:pPr>
              <a:spcAft>
                <a:spcPts val="600"/>
              </a:spcAft>
            </a:pPr>
            <a:r>
              <a:rPr lang="en-US" sz="2400" b="1" noProof="0" dirty="0" err="1" smtClean="0"/>
              <a:t>Selingue</a:t>
            </a:r>
            <a:r>
              <a:rPr lang="en-US" sz="2400" b="1" noProof="0" dirty="0" smtClean="0"/>
              <a:t> reservoir </a:t>
            </a:r>
            <a:r>
              <a:rPr lang="en-US" sz="2400" noProof="0" dirty="0" smtClean="0"/>
              <a:t>(2 </a:t>
            </a:r>
            <a:r>
              <a:rPr lang="en-US" sz="2400" noProof="0" dirty="0" smtClean="0"/>
              <a:t>x 10</a:t>
            </a:r>
            <a:r>
              <a:rPr lang="en-US" sz="2400" baseline="30000" noProof="0" dirty="0" smtClean="0"/>
              <a:t>9</a:t>
            </a:r>
            <a:r>
              <a:rPr lang="en-US" sz="2400" noProof="0" dirty="0" smtClean="0"/>
              <a:t> </a:t>
            </a:r>
            <a:r>
              <a:rPr lang="en-US" sz="2400" noProof="0" dirty="0" smtClean="0"/>
              <a:t>m</a:t>
            </a:r>
            <a:r>
              <a:rPr lang="en-US" sz="2400" baseline="30000" noProof="0" dirty="0" smtClean="0"/>
              <a:t>3</a:t>
            </a:r>
            <a:r>
              <a:rPr lang="en-US" sz="2400" noProof="0" dirty="0" smtClean="0"/>
              <a:t>) used for hydropower and </a:t>
            </a:r>
            <a:r>
              <a:rPr lang="en-US" sz="2400" b="1" noProof="0" dirty="0" smtClean="0"/>
              <a:t>low flow sustainability</a:t>
            </a:r>
          </a:p>
          <a:p>
            <a:pPr>
              <a:spcAft>
                <a:spcPts val="600"/>
              </a:spcAft>
              <a:buNone/>
            </a:pPr>
            <a:r>
              <a:rPr lang="en-US" sz="2400" b="1" noProof="0" dirty="0" smtClean="0">
                <a:solidFill>
                  <a:srgbClr val="FF0000"/>
                </a:solidFill>
              </a:rPr>
              <a:t>=&gt; Minimum </a:t>
            </a:r>
            <a:r>
              <a:rPr lang="en-US" sz="2400" b="1" noProof="0" dirty="0" err="1" smtClean="0">
                <a:solidFill>
                  <a:srgbClr val="FF0000"/>
                </a:solidFill>
              </a:rPr>
              <a:t>streamflow</a:t>
            </a:r>
            <a:r>
              <a:rPr lang="en-US" sz="2400" b="1" noProof="0" dirty="0" smtClean="0">
                <a:solidFill>
                  <a:srgbClr val="FF0000"/>
                </a:solidFill>
              </a:rPr>
              <a:t> requirement at </a:t>
            </a:r>
            <a:r>
              <a:rPr lang="en-US" sz="2400" b="1" noProof="0" dirty="0" err="1" smtClean="0">
                <a:solidFill>
                  <a:srgbClr val="FF0000"/>
                </a:solidFill>
              </a:rPr>
              <a:t>Kirango</a:t>
            </a:r>
            <a:r>
              <a:rPr lang="en-US" sz="2400" b="1" noProof="0" dirty="0" smtClean="0">
                <a:solidFill>
                  <a:srgbClr val="FF0000"/>
                </a:solidFill>
              </a:rPr>
              <a:t> (300 km downstream)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0" y="2564904"/>
            <a:ext cx="4448682" cy="3297560"/>
            <a:chOff x="6084032" y="7866834"/>
            <a:chExt cx="4934406" cy="3657600"/>
          </a:xfrm>
        </p:grpSpPr>
        <p:grpSp>
          <p:nvGrpSpPr>
            <p:cNvPr id="5" name="Groupe 124"/>
            <p:cNvGrpSpPr/>
            <p:nvPr/>
          </p:nvGrpSpPr>
          <p:grpSpPr>
            <a:xfrm>
              <a:off x="6216622" y="7866834"/>
              <a:ext cx="4801816" cy="3657600"/>
              <a:chOff x="6396645" y="12367409"/>
              <a:chExt cx="4801816" cy="3657600"/>
            </a:xfrm>
          </p:grpSpPr>
          <p:pic>
            <p:nvPicPr>
              <p:cNvPr id="8" name="Image 7" descr="http://www.waterfoodecosystems.nl/images/55499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96645" y="12367409"/>
                <a:ext cx="480060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28409" y="14829628"/>
                <a:ext cx="2070052" cy="119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668477" y="15247037"/>
                <a:ext cx="571820" cy="434046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orme libre 10"/>
              <p:cNvSpPr/>
              <p:nvPr/>
            </p:nvSpPr>
            <p:spPr>
              <a:xfrm>
                <a:off x="7710876" y="13995236"/>
                <a:ext cx="897467" cy="752475"/>
              </a:xfrm>
              <a:custGeom>
                <a:avLst/>
                <a:gdLst>
                  <a:gd name="connsiteX0" fmla="*/ 68792 w 897467"/>
                  <a:gd name="connsiteY0" fmla="*/ 752475 h 752475"/>
                  <a:gd name="connsiteX1" fmla="*/ 62442 w 897467"/>
                  <a:gd name="connsiteY1" fmla="*/ 688975 h 752475"/>
                  <a:gd name="connsiteX2" fmla="*/ 8467 w 897467"/>
                  <a:gd name="connsiteY2" fmla="*/ 641350 h 752475"/>
                  <a:gd name="connsiteX3" fmla="*/ 11642 w 897467"/>
                  <a:gd name="connsiteY3" fmla="*/ 603250 h 752475"/>
                  <a:gd name="connsiteX4" fmla="*/ 56092 w 897467"/>
                  <a:gd name="connsiteY4" fmla="*/ 584200 h 752475"/>
                  <a:gd name="connsiteX5" fmla="*/ 87842 w 897467"/>
                  <a:gd name="connsiteY5" fmla="*/ 558800 h 752475"/>
                  <a:gd name="connsiteX6" fmla="*/ 97367 w 897467"/>
                  <a:gd name="connsiteY6" fmla="*/ 476250 h 752475"/>
                  <a:gd name="connsiteX7" fmla="*/ 132292 w 897467"/>
                  <a:gd name="connsiteY7" fmla="*/ 419100 h 752475"/>
                  <a:gd name="connsiteX8" fmla="*/ 198967 w 897467"/>
                  <a:gd name="connsiteY8" fmla="*/ 396875 h 752475"/>
                  <a:gd name="connsiteX9" fmla="*/ 237067 w 897467"/>
                  <a:gd name="connsiteY9" fmla="*/ 403225 h 752475"/>
                  <a:gd name="connsiteX10" fmla="*/ 249767 w 897467"/>
                  <a:gd name="connsiteY10" fmla="*/ 381000 h 752475"/>
                  <a:gd name="connsiteX11" fmla="*/ 271992 w 897467"/>
                  <a:gd name="connsiteY11" fmla="*/ 342900 h 752475"/>
                  <a:gd name="connsiteX12" fmla="*/ 322792 w 897467"/>
                  <a:gd name="connsiteY12" fmla="*/ 323850 h 752475"/>
                  <a:gd name="connsiteX13" fmla="*/ 345017 w 897467"/>
                  <a:gd name="connsiteY13" fmla="*/ 301625 h 752475"/>
                  <a:gd name="connsiteX14" fmla="*/ 348192 w 897467"/>
                  <a:gd name="connsiteY14" fmla="*/ 273050 h 752475"/>
                  <a:gd name="connsiteX15" fmla="*/ 376767 w 897467"/>
                  <a:gd name="connsiteY15" fmla="*/ 273050 h 752475"/>
                  <a:gd name="connsiteX16" fmla="*/ 389467 w 897467"/>
                  <a:gd name="connsiteY16" fmla="*/ 241300 h 752475"/>
                  <a:gd name="connsiteX17" fmla="*/ 443442 w 897467"/>
                  <a:gd name="connsiteY17" fmla="*/ 212725 h 752475"/>
                  <a:gd name="connsiteX18" fmla="*/ 503767 w 897467"/>
                  <a:gd name="connsiteY18" fmla="*/ 190500 h 752475"/>
                  <a:gd name="connsiteX19" fmla="*/ 532342 w 897467"/>
                  <a:gd name="connsiteY19" fmla="*/ 168275 h 752475"/>
                  <a:gd name="connsiteX20" fmla="*/ 554567 w 897467"/>
                  <a:gd name="connsiteY20" fmla="*/ 130175 h 752475"/>
                  <a:gd name="connsiteX21" fmla="*/ 599017 w 897467"/>
                  <a:gd name="connsiteY21" fmla="*/ 120650 h 752475"/>
                  <a:gd name="connsiteX22" fmla="*/ 652992 w 897467"/>
                  <a:gd name="connsiteY22" fmla="*/ 120650 h 752475"/>
                  <a:gd name="connsiteX23" fmla="*/ 681567 w 897467"/>
                  <a:gd name="connsiteY23" fmla="*/ 107950 h 752475"/>
                  <a:gd name="connsiteX24" fmla="*/ 732367 w 897467"/>
                  <a:gd name="connsiteY24" fmla="*/ 127000 h 752475"/>
                  <a:gd name="connsiteX25" fmla="*/ 760942 w 897467"/>
                  <a:gd name="connsiteY25" fmla="*/ 127000 h 752475"/>
                  <a:gd name="connsiteX26" fmla="*/ 789517 w 897467"/>
                  <a:gd name="connsiteY26" fmla="*/ 104775 h 752475"/>
                  <a:gd name="connsiteX27" fmla="*/ 814917 w 897467"/>
                  <a:gd name="connsiteY27" fmla="*/ 85725 h 752475"/>
                  <a:gd name="connsiteX28" fmla="*/ 843492 w 897467"/>
                  <a:gd name="connsiteY28" fmla="*/ 79375 h 752475"/>
                  <a:gd name="connsiteX29" fmla="*/ 878417 w 897467"/>
                  <a:gd name="connsiteY29" fmla="*/ 38100 h 752475"/>
                  <a:gd name="connsiteX30" fmla="*/ 897467 w 897467"/>
                  <a:gd name="connsiteY30" fmla="*/ 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97467" h="752475">
                    <a:moveTo>
                      <a:pt x="68792" y="752475"/>
                    </a:moveTo>
                    <a:cubicBezTo>
                      <a:pt x="70644" y="729985"/>
                      <a:pt x="72496" y="707496"/>
                      <a:pt x="62442" y="688975"/>
                    </a:cubicBezTo>
                    <a:cubicBezTo>
                      <a:pt x="52388" y="670454"/>
                      <a:pt x="16934" y="655638"/>
                      <a:pt x="8467" y="641350"/>
                    </a:cubicBezTo>
                    <a:cubicBezTo>
                      <a:pt x="0" y="627062"/>
                      <a:pt x="3705" y="612775"/>
                      <a:pt x="11642" y="603250"/>
                    </a:cubicBezTo>
                    <a:cubicBezTo>
                      <a:pt x="19579" y="593725"/>
                      <a:pt x="43392" y="591608"/>
                      <a:pt x="56092" y="584200"/>
                    </a:cubicBezTo>
                    <a:cubicBezTo>
                      <a:pt x="68792" y="576792"/>
                      <a:pt x="80963" y="576792"/>
                      <a:pt x="87842" y="558800"/>
                    </a:cubicBezTo>
                    <a:cubicBezTo>
                      <a:pt x="94721" y="540808"/>
                      <a:pt x="89959" y="499533"/>
                      <a:pt x="97367" y="476250"/>
                    </a:cubicBezTo>
                    <a:cubicBezTo>
                      <a:pt x="104775" y="452967"/>
                      <a:pt x="115359" y="432329"/>
                      <a:pt x="132292" y="419100"/>
                    </a:cubicBezTo>
                    <a:cubicBezTo>
                      <a:pt x="149225" y="405871"/>
                      <a:pt x="181504" y="399521"/>
                      <a:pt x="198967" y="396875"/>
                    </a:cubicBezTo>
                    <a:cubicBezTo>
                      <a:pt x="216430" y="394229"/>
                      <a:pt x="228600" y="405871"/>
                      <a:pt x="237067" y="403225"/>
                    </a:cubicBezTo>
                    <a:cubicBezTo>
                      <a:pt x="245534" y="400579"/>
                      <a:pt x="243946" y="391054"/>
                      <a:pt x="249767" y="381000"/>
                    </a:cubicBezTo>
                    <a:cubicBezTo>
                      <a:pt x="255588" y="370946"/>
                      <a:pt x="259821" y="352425"/>
                      <a:pt x="271992" y="342900"/>
                    </a:cubicBezTo>
                    <a:cubicBezTo>
                      <a:pt x="284163" y="333375"/>
                      <a:pt x="310621" y="330729"/>
                      <a:pt x="322792" y="323850"/>
                    </a:cubicBezTo>
                    <a:cubicBezTo>
                      <a:pt x="334963" y="316971"/>
                      <a:pt x="340784" y="310092"/>
                      <a:pt x="345017" y="301625"/>
                    </a:cubicBezTo>
                    <a:cubicBezTo>
                      <a:pt x="349250" y="293158"/>
                      <a:pt x="342900" y="277813"/>
                      <a:pt x="348192" y="273050"/>
                    </a:cubicBezTo>
                    <a:cubicBezTo>
                      <a:pt x="353484" y="268288"/>
                      <a:pt x="369888" y="278342"/>
                      <a:pt x="376767" y="273050"/>
                    </a:cubicBezTo>
                    <a:cubicBezTo>
                      <a:pt x="383646" y="267758"/>
                      <a:pt x="378355" y="251354"/>
                      <a:pt x="389467" y="241300"/>
                    </a:cubicBezTo>
                    <a:cubicBezTo>
                      <a:pt x="400579" y="231246"/>
                      <a:pt x="424392" y="221192"/>
                      <a:pt x="443442" y="212725"/>
                    </a:cubicBezTo>
                    <a:cubicBezTo>
                      <a:pt x="462492" y="204258"/>
                      <a:pt x="488950" y="197908"/>
                      <a:pt x="503767" y="190500"/>
                    </a:cubicBezTo>
                    <a:cubicBezTo>
                      <a:pt x="518584" y="183092"/>
                      <a:pt x="523875" y="178329"/>
                      <a:pt x="532342" y="168275"/>
                    </a:cubicBezTo>
                    <a:cubicBezTo>
                      <a:pt x="540809" y="158221"/>
                      <a:pt x="543455" y="138113"/>
                      <a:pt x="554567" y="130175"/>
                    </a:cubicBezTo>
                    <a:cubicBezTo>
                      <a:pt x="565680" y="122238"/>
                      <a:pt x="582613" y="122237"/>
                      <a:pt x="599017" y="120650"/>
                    </a:cubicBezTo>
                    <a:cubicBezTo>
                      <a:pt x="615421" y="119063"/>
                      <a:pt x="639234" y="122767"/>
                      <a:pt x="652992" y="120650"/>
                    </a:cubicBezTo>
                    <a:cubicBezTo>
                      <a:pt x="666750" y="118533"/>
                      <a:pt x="668338" y="106892"/>
                      <a:pt x="681567" y="107950"/>
                    </a:cubicBezTo>
                    <a:cubicBezTo>
                      <a:pt x="694796" y="109008"/>
                      <a:pt x="719138" y="123825"/>
                      <a:pt x="732367" y="127000"/>
                    </a:cubicBezTo>
                    <a:cubicBezTo>
                      <a:pt x="745596" y="130175"/>
                      <a:pt x="751417" y="130704"/>
                      <a:pt x="760942" y="127000"/>
                    </a:cubicBezTo>
                    <a:cubicBezTo>
                      <a:pt x="770467" y="123296"/>
                      <a:pt x="780521" y="111654"/>
                      <a:pt x="789517" y="104775"/>
                    </a:cubicBezTo>
                    <a:cubicBezTo>
                      <a:pt x="798513" y="97896"/>
                      <a:pt x="805921" y="89958"/>
                      <a:pt x="814917" y="85725"/>
                    </a:cubicBezTo>
                    <a:cubicBezTo>
                      <a:pt x="823913" y="81492"/>
                      <a:pt x="832909" y="87312"/>
                      <a:pt x="843492" y="79375"/>
                    </a:cubicBezTo>
                    <a:cubicBezTo>
                      <a:pt x="854075" y="71438"/>
                      <a:pt x="869421" y="51329"/>
                      <a:pt x="878417" y="38100"/>
                    </a:cubicBezTo>
                    <a:cubicBezTo>
                      <a:pt x="887413" y="24871"/>
                      <a:pt x="892440" y="12435"/>
                      <a:pt x="897467" y="0"/>
                    </a:cubicBezTo>
                  </a:path>
                </a:pathLst>
              </a:cu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6084032" y="9212720"/>
              <a:ext cx="1317292" cy="71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rgbClr val="C00000"/>
                  </a:solidFill>
                </a:rPr>
                <a:t>considered reach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Connecteur droit avec flèche 6"/>
            <p:cNvCxnSpPr>
              <a:stCxn id="6" idx="3"/>
              <a:endCxn id="11" idx="11"/>
            </p:cNvCxnSpPr>
            <p:nvPr/>
          </p:nvCxnSpPr>
          <p:spPr>
            <a:xfrm>
              <a:off x="7401324" y="9571170"/>
              <a:ext cx="401520" cy="26639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107504" y="1772816"/>
            <a:ext cx="435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upper Niger river basin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9632" y="3672964"/>
            <a:ext cx="681092" cy="288032"/>
          </a:xfrm>
          <a:prstGeom prst="rect">
            <a:avLst/>
          </a:prstGeom>
          <a:solidFill>
            <a:srgbClr val="E1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Kirango</a:t>
            </a:r>
            <a:endParaRPr lang="fr-FR" sz="11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868377" y="3882003"/>
            <a:ext cx="171913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framework: models</a:t>
            </a:r>
            <a:endParaRPr lang="en-US" noProof="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301207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Hydrological inflows: </a:t>
            </a:r>
            <a:r>
              <a:rPr lang="en-US" b="1" noProof="0" dirty="0" smtClean="0">
                <a:solidFill>
                  <a:srgbClr val="C00000"/>
                </a:solidFill>
              </a:rPr>
              <a:t>VIC</a:t>
            </a:r>
          </a:p>
          <a:p>
            <a:pPr lvl="1"/>
            <a:r>
              <a:rPr lang="en-US" sz="2400" noProof="0" dirty="0" smtClean="0"/>
              <a:t>0.5 degree resolution, daily time step</a:t>
            </a:r>
          </a:p>
          <a:p>
            <a:endParaRPr lang="en-US" noProof="0" dirty="0" smtClean="0"/>
          </a:p>
          <a:p>
            <a:r>
              <a:rPr lang="en-US" noProof="0" dirty="0" smtClean="0"/>
              <a:t>Reservoir: </a:t>
            </a:r>
            <a:r>
              <a:rPr lang="en-US" b="1" noProof="0" dirty="0" smtClean="0">
                <a:solidFill>
                  <a:srgbClr val="C00000"/>
                </a:solidFill>
              </a:rPr>
              <a:t>water budget</a:t>
            </a:r>
          </a:p>
          <a:p>
            <a:pPr lvl="1"/>
            <a:r>
              <a:rPr lang="en-US" sz="2400" noProof="0" dirty="0" smtClean="0"/>
              <a:t>Hydrological inputs from VIC</a:t>
            </a:r>
          </a:p>
          <a:p>
            <a:pPr lvl="1"/>
            <a:r>
              <a:rPr lang="en-US" sz="2400" noProof="0" dirty="0" smtClean="0"/>
              <a:t>Min and max levels</a:t>
            </a:r>
          </a:p>
          <a:p>
            <a:endParaRPr lang="en-US" noProof="0" dirty="0" smtClean="0"/>
          </a:p>
          <a:p>
            <a:r>
              <a:rPr lang="en-US" noProof="0" dirty="0" smtClean="0"/>
              <a:t>Hydrodynamics: </a:t>
            </a:r>
            <a:r>
              <a:rPr lang="en-US" b="1" noProof="0" dirty="0" smtClean="0">
                <a:solidFill>
                  <a:srgbClr val="C00000"/>
                </a:solidFill>
              </a:rPr>
              <a:t>LISFLOOD-FP</a:t>
            </a:r>
          </a:p>
          <a:p>
            <a:pPr lvl="1"/>
            <a:r>
              <a:rPr lang="en-US" sz="2400" noProof="0" dirty="0" smtClean="0"/>
              <a:t>Inputs from VIC and reservoir</a:t>
            </a:r>
          </a:p>
          <a:p>
            <a:pPr lvl="1"/>
            <a:r>
              <a:rPr lang="en-US" sz="2400" noProof="0" dirty="0" smtClean="0"/>
              <a:t>1 km resolution, adaptive time step</a:t>
            </a:r>
          </a:p>
          <a:p>
            <a:pPr lvl="1"/>
            <a:r>
              <a:rPr lang="en-US" sz="2400" noProof="0" dirty="0" smtClean="0"/>
              <a:t>Evaporative losses</a:t>
            </a:r>
          </a:p>
        </p:txBody>
      </p:sp>
      <p:pic>
        <p:nvPicPr>
          <p:cNvPr id="4" name="Picture 2" descr="D:\UW\Niger\AGU2014\graphs\modeling_frame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311400" cy="46863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75848" y="155679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Meteo-rological</a:t>
            </a:r>
            <a:r>
              <a:rPr lang="en-US" sz="2000" dirty="0" smtClean="0"/>
              <a:t> </a:t>
            </a:r>
            <a:r>
              <a:rPr lang="en-US" sz="2000" dirty="0" err="1" smtClean="0"/>
              <a:t>forcings</a:t>
            </a:r>
            <a:endParaRPr lang="en-US" sz="20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020272" y="2060848"/>
            <a:ext cx="792088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523793" y="5805264"/>
            <a:ext cx="162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Downstream discharge</a:t>
            </a:r>
            <a:endParaRPr lang="en-US" sz="20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236297" y="6165304"/>
            <a:ext cx="360039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172400" y="4293096"/>
            <a:ext cx="9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Dam release</a:t>
            </a:r>
            <a:endParaRPr lang="en-US" sz="20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740352" y="4581128"/>
            <a:ext cx="432048" cy="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General framework: experiments</a:t>
            </a:r>
            <a:endParaRPr lang="en-US" noProof="0" dirty="0"/>
          </a:p>
        </p:txBody>
      </p:sp>
      <p:sp>
        <p:nvSpPr>
          <p:cNvPr id="46" name="ZoneTexte 45"/>
          <p:cNvSpPr txBox="1"/>
          <p:nvPr/>
        </p:nvSpPr>
        <p:spPr>
          <a:xfrm>
            <a:off x="323528" y="1556792"/>
            <a:ext cx="8673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First experiment: evaluation of SWOT data assimilation</a:t>
            </a:r>
          </a:p>
        </p:txBody>
      </p:sp>
      <p:pic>
        <p:nvPicPr>
          <p:cNvPr id="44036" name="Picture 4" descr="D:\UW\Niger\AGU2014\graphs\general_framework_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4041546" cy="4440312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5076056" y="3717032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SWOT data assimilation (DA)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3131840" y="4365104"/>
            <a:ext cx="0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131840" y="4365104"/>
            <a:ext cx="38164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legos.obs-mip.fr/images/resultats/proposition-de-mission-swot/proposition-de-mission-swot-photo-1/image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429000"/>
            <a:ext cx="1885945" cy="15841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59" name="ZoneTexte 58"/>
          <p:cNvSpPr txBox="1"/>
          <p:nvPr/>
        </p:nvSpPr>
        <p:spPr>
          <a:xfrm>
            <a:off x="5796136" y="2132856"/>
            <a:ext cx="126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Corrupted forcings</a:t>
            </a:r>
            <a:endParaRPr lang="en-US" sz="2000" dirty="0"/>
          </a:p>
        </p:txBody>
      </p:sp>
      <p:cxnSp>
        <p:nvCxnSpPr>
          <p:cNvPr id="61" name="Connecteur droit avec flèche 60"/>
          <p:cNvCxnSpPr>
            <a:stCxn id="59" idx="1"/>
          </p:cNvCxnSpPr>
          <p:nvPr/>
        </p:nvCxnSpPr>
        <p:spPr>
          <a:xfrm flipH="1">
            <a:off x="4499992" y="2486799"/>
            <a:ext cx="1296144" cy="43814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D:\UW\Niger\AGU2014\graphs\general_framework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128792" cy="446701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General </a:t>
            </a:r>
            <a:r>
              <a:rPr lang="en-US" dirty="0" smtClean="0"/>
              <a:t>framework: experiments</a:t>
            </a:r>
            <a:endParaRPr lang="en-US" noProof="0" dirty="0"/>
          </a:p>
        </p:txBody>
      </p:sp>
      <p:sp>
        <p:nvSpPr>
          <p:cNvPr id="46" name="ZoneTexte 45"/>
          <p:cNvSpPr txBox="1"/>
          <p:nvPr/>
        </p:nvSpPr>
        <p:spPr>
          <a:xfrm>
            <a:off x="323528" y="1556792"/>
            <a:ext cx="875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Second experiment: operational reservoir management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72400" y="5229200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Routing model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7092281" y="5589240"/>
            <a:ext cx="1080119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5259</TotalTime>
  <Words>662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SWOT Data Assimilation for Operational Reservoir Management on the Upper Niger River Basin</vt:lpstr>
      <vt:lpstr>PowerPoint Presentation</vt:lpstr>
      <vt:lpstr>Outline</vt:lpstr>
      <vt:lpstr>SWOT and water resources management</vt:lpstr>
      <vt:lpstr>SWOT and water resources management</vt:lpstr>
      <vt:lpstr>Study case and methodology</vt:lpstr>
      <vt:lpstr>General framework: models</vt:lpstr>
      <vt:lpstr>General framework: experiments</vt:lpstr>
      <vt:lpstr>General framework: experiments</vt:lpstr>
      <vt:lpstr>(a) SWOT data assimilation</vt:lpstr>
      <vt:lpstr>(a) SWOT data assimilation</vt:lpstr>
      <vt:lpstr>(a) SWOT data assimilation</vt:lpstr>
      <vt:lpstr>(a) SWOT data assimilation</vt:lpstr>
      <vt:lpstr>(b) Reservoir management</vt:lpstr>
      <vt:lpstr>(b) Reservoir management</vt:lpstr>
      <vt:lpstr>(b) Reservoir management</vt:lpstr>
      <vt:lpstr>(b) Reservoir management</vt:lpstr>
      <vt:lpstr>Conclusions and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Water Cycle</dc:title>
  <dc:creator>Munier</dc:creator>
  <cp:lastModifiedBy>lettenma</cp:lastModifiedBy>
  <cp:revision>240</cp:revision>
  <dcterms:created xsi:type="dcterms:W3CDTF">2011-11-28T13:50:40Z</dcterms:created>
  <dcterms:modified xsi:type="dcterms:W3CDTF">2014-12-17T05:29:18Z</dcterms:modified>
</cp:coreProperties>
</file>