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73" r:id="rId5"/>
    <p:sldId id="274" r:id="rId6"/>
    <p:sldId id="283" r:id="rId7"/>
    <p:sldId id="276" r:id="rId8"/>
    <p:sldId id="284" r:id="rId9"/>
    <p:sldId id="277" r:id="rId10"/>
    <p:sldId id="278" r:id="rId11"/>
    <p:sldId id="279" r:id="rId12"/>
    <p:sldId id="280" r:id="rId13"/>
    <p:sldId id="281" r:id="rId14"/>
    <p:sldId id="282"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9" autoAdjust="0"/>
    <p:restoredTop sz="94660"/>
  </p:normalViewPr>
  <p:slideViewPr>
    <p:cSldViewPr>
      <p:cViewPr>
        <p:scale>
          <a:sx n="100" d="100"/>
          <a:sy n="100" d="100"/>
        </p:scale>
        <p:origin x="-108" y="16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87DA0-9094-4E1E-96D8-AF384C05F3B2}" type="datetimeFigureOut">
              <a:rPr lang="en-US" smtClean="0"/>
              <a:t>4/22/2012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18C32-E4C2-43EE-87BB-344C21C53BC7}" type="slidenum">
              <a:rPr lang="en-US" smtClean="0"/>
              <a:t>‹#›</a:t>
            </a:fld>
            <a:endParaRPr lang="en-US"/>
          </a:p>
        </p:txBody>
      </p:sp>
    </p:spTree>
    <p:extLst>
      <p:ext uri="{BB962C8B-B14F-4D97-AF65-F5344CB8AC3E}">
        <p14:creationId xmlns:p14="http://schemas.microsoft.com/office/powerpoint/2010/main" val="364436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geomorphic basis for interperating hydrologic behavior G.Grant)</a:t>
            </a:r>
          </a:p>
          <a:p>
            <a:r>
              <a:rPr lang="en-US" smtClean="0"/>
              <a:t>My goal in this chapter (paper) will be to establish a predictive relationship between ULM parameters and land surface characteristics, and geomorphic and meteorological variables through the use of principal components analysis (PCA).  Figure 4 shows a flowchart of the proposed procedure.  First, following the optimization procedure described in section 4, I will estimate an optimal set of ULM parameters that will be calibrated to both streamflow and ET data over major river basins within the continental U.S. and their interior sub-basins which pass a data quality check.  These basin/sub-basin sets will serve as the “training” domain.  Next, I will use PCA to extract relationships between each model parameter and descriptor variables that include land surface characteristics, geomorphic, and meteorological variables.  To ensure an adequate number of data points for the analysis, I will include sub-basins, a larger basin, and potentially the gridded data points in my analysis.  The resulting principle components will then be applied to a number of validation basins that are not part of the training basins and the ensuing model performance will be assessed.  These basins can be shuffled to test the robustness of the method and the possibility for broader use as a parameter estimation technique.</a:t>
            </a:r>
          </a:p>
          <a:p>
            <a:r>
              <a:rPr lang="en-US" smtClean="0"/>
              <a:t>Many of the processes controlling runoff at both small and large scales are linked to the underlying geomorphology of a region.  The interaction of geologic substrate, topography and climate determine overall surface water discharge regime.  Drainage density, reflecting the hydrulic trnsmissivity of underlying rocks, influences the efficiency of the channel network to transmit water.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18C32-E4C2-43EE-87BB-344C21C53BC7}" type="slidenum">
              <a:rPr lang="en-US" smtClean="0"/>
              <a:t>6</a:t>
            </a:fld>
            <a:endParaRPr lang="en-US"/>
          </a:p>
        </p:txBody>
      </p:sp>
    </p:spTree>
    <p:extLst>
      <p:ext uri="{BB962C8B-B14F-4D97-AF65-F5344CB8AC3E}">
        <p14:creationId xmlns:p14="http://schemas.microsoft.com/office/powerpoint/2010/main" val="192683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jpeg"/><Relationship Id="rId9"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1143000"/>
            <a:ext cx="7680960" cy="4545435"/>
          </a:xfrm>
          <a:prstGeom prst="rect">
            <a:avLst/>
          </a:prstGeom>
        </p:spPr>
      </p:pic>
      <p:sp>
        <p:nvSpPr>
          <p:cNvPr id="2" name="Title 1"/>
          <p:cNvSpPr>
            <a:spLocks noGrp="1"/>
          </p:cNvSpPr>
          <p:nvPr>
            <p:ph type="ctrTitle"/>
          </p:nvPr>
        </p:nvSpPr>
        <p:spPr>
          <a:xfrm>
            <a:off x="0" y="0"/>
            <a:ext cx="9144000" cy="1214896"/>
          </a:xfrm>
        </p:spPr>
        <p:txBody>
          <a:bodyPr>
            <a:normAutofit/>
          </a:bodyPr>
          <a:lstStyle/>
          <a:p>
            <a:r>
              <a:rPr lang="en-US" sz="3400" b="1" cap="small" dirty="0"/>
              <a:t>Transferability of land surface model parameters using remote sensing and in situ observations</a:t>
            </a:r>
            <a:endParaRPr lang="en-US" sz="3400" cap="small" dirty="0"/>
          </a:p>
        </p:txBody>
      </p:sp>
      <p:sp>
        <p:nvSpPr>
          <p:cNvPr id="3" name="Subtitle 2"/>
          <p:cNvSpPr>
            <a:spLocks noGrp="1"/>
          </p:cNvSpPr>
          <p:nvPr>
            <p:ph type="subTitle" idx="1"/>
          </p:nvPr>
        </p:nvSpPr>
        <p:spPr>
          <a:xfrm>
            <a:off x="1371600" y="6096000"/>
            <a:ext cx="6400800" cy="533400"/>
          </a:xfrm>
        </p:spPr>
        <p:txBody>
          <a:bodyPr>
            <a:noAutofit/>
          </a:bodyPr>
          <a:lstStyle/>
          <a:p>
            <a:r>
              <a:rPr lang="en-US" sz="3600" cap="small" dirty="0" smtClean="0"/>
              <a:t>By: Ben </a:t>
            </a:r>
            <a:r>
              <a:rPr lang="en-US" sz="3600" cap="small" dirty="0" err="1" smtClean="0"/>
              <a:t>Livneh</a:t>
            </a:r>
            <a:endParaRPr lang="en-US" sz="3600" cap="small"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47152"/>
            <a:ext cx="1188720" cy="1163248"/>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823" y="5769935"/>
            <a:ext cx="1097280" cy="1097280"/>
          </a:xfrm>
          <a:prstGeom prst="rect">
            <a:avLst/>
          </a:prstGeom>
        </p:spPr>
      </p:pic>
    </p:spTree>
    <p:extLst>
      <p:ext uri="{BB962C8B-B14F-4D97-AF65-F5344CB8AC3E}">
        <p14:creationId xmlns:p14="http://schemas.microsoft.com/office/powerpoint/2010/main" val="1250427756"/>
      </p:ext>
    </p:extLst>
  </p:cSld>
  <p:clrMapOvr>
    <a:masterClrMapping/>
  </p:clrMapOvr>
  <mc:AlternateContent xmlns:mc="http://schemas.openxmlformats.org/markup-compatibility/2006">
    <mc:Choice xmlns:p14="http://schemas.microsoft.com/office/powerpoint/2010/main" Requires="p14">
      <p:transition spd="slow" p14:dur="2000" advTm="16635"/>
    </mc:Choice>
    <mc:Fallback>
      <p:transition spd="slow" advTm="1663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9486"/>
          <a:stretch/>
        </p:blipFill>
        <p:spPr>
          <a:xfrm>
            <a:off x="396240" y="1268922"/>
            <a:ext cx="5394960" cy="2236278"/>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b="52825"/>
          <a:stretch/>
        </p:blipFill>
        <p:spPr>
          <a:xfrm>
            <a:off x="76200" y="1249870"/>
            <a:ext cx="5943600" cy="2102930"/>
          </a:xfrm>
          <a:prstGeom prst="rect">
            <a:avLst/>
          </a:prstGeom>
        </p:spPr>
      </p:pic>
      <p:sp>
        <p:nvSpPr>
          <p:cNvPr id="2" name="Title 1"/>
          <p:cNvSpPr>
            <a:spLocks noGrp="1"/>
          </p:cNvSpPr>
          <p:nvPr>
            <p:ph type="title"/>
          </p:nvPr>
        </p:nvSpPr>
        <p:spPr>
          <a:xfrm>
            <a:off x="25567" y="76200"/>
            <a:ext cx="9118433" cy="914400"/>
          </a:xfrm>
        </p:spPr>
        <p:txBody>
          <a:bodyPr>
            <a:noAutofit/>
          </a:bodyPr>
          <a:lstStyle/>
          <a:p>
            <a:r>
              <a:rPr lang="en-US" sz="3200" dirty="0" smtClean="0"/>
              <a:t>ULM skill (NSE) using zonal versus local parameters</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19200"/>
            <a:ext cx="5943600" cy="44577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634371"/>
            <a:ext cx="1497919" cy="121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943600" y="2506682"/>
            <a:ext cx="3352800" cy="3416320"/>
          </a:xfrm>
          <a:prstGeom prst="rect">
            <a:avLst/>
          </a:prstGeom>
          <a:noFill/>
        </p:spPr>
        <p:txBody>
          <a:bodyPr wrap="square" rtlCol="0">
            <a:spAutoFit/>
          </a:bodyPr>
          <a:lstStyle/>
          <a:p>
            <a:r>
              <a:rPr lang="en-US" sz="2400" dirty="0"/>
              <a:t>Penalty in </a:t>
            </a:r>
            <a:r>
              <a:rPr lang="en-US" sz="2400" dirty="0" err="1"/>
              <a:t>streamflow</a:t>
            </a:r>
            <a:r>
              <a:rPr lang="en-US" sz="2400" dirty="0"/>
              <a:t> prediction skill for using zonal parameters at a given basin (i.e. locally) is comparatively smaller than the penalty for using local parameters </a:t>
            </a:r>
            <a:r>
              <a:rPr lang="en-US" sz="2400" dirty="0" smtClean="0"/>
              <a:t>zonally</a:t>
            </a:r>
            <a:endParaRPr lang="en-US" sz="2400" dirty="0"/>
          </a:p>
        </p:txBody>
      </p:sp>
      <p:sp>
        <p:nvSpPr>
          <p:cNvPr id="15" name="TextBox 14"/>
          <p:cNvSpPr txBox="1"/>
          <p:nvPr/>
        </p:nvSpPr>
        <p:spPr>
          <a:xfrm rot="16200000">
            <a:off x="-836895" y="1947067"/>
            <a:ext cx="2232758" cy="507832"/>
          </a:xfrm>
          <a:prstGeom prst="rect">
            <a:avLst/>
          </a:prstGeom>
          <a:solidFill>
            <a:schemeClr val="bg1"/>
          </a:solidFill>
        </p:spPr>
        <p:txBody>
          <a:bodyPr wrap="square" rtlCol="0">
            <a:spAutoFit/>
          </a:bodyPr>
          <a:lstStyle/>
          <a:p>
            <a:pPr algn="ctr"/>
            <a:r>
              <a:rPr lang="en-US" sz="2400" b="1" dirty="0" smtClean="0"/>
              <a:t>Local NSE</a:t>
            </a:r>
            <a:endParaRPr lang="en-US" sz="2400" b="1" dirty="0"/>
          </a:p>
        </p:txBody>
      </p:sp>
      <p:sp>
        <p:nvSpPr>
          <p:cNvPr id="16" name="TextBox 15"/>
          <p:cNvSpPr txBox="1"/>
          <p:nvPr/>
        </p:nvSpPr>
        <p:spPr>
          <a:xfrm rot="16200000">
            <a:off x="-849605" y="4242052"/>
            <a:ext cx="2235671" cy="587574"/>
          </a:xfrm>
          <a:prstGeom prst="rect">
            <a:avLst/>
          </a:prstGeom>
          <a:solidFill>
            <a:schemeClr val="bg1"/>
          </a:solidFill>
        </p:spPr>
        <p:txBody>
          <a:bodyPr wrap="square" rtlCol="0">
            <a:spAutoFit/>
          </a:bodyPr>
          <a:lstStyle/>
          <a:p>
            <a:pPr algn="ctr"/>
            <a:r>
              <a:rPr lang="en-US" b="1" dirty="0" smtClean="0"/>
              <a:t>Zonal </a:t>
            </a:r>
            <a:r>
              <a:rPr lang="en-US" b="1" dirty="0"/>
              <a:t>NSE </a:t>
            </a:r>
            <a:r>
              <a:rPr lang="en-US" b="1" dirty="0" smtClean="0"/>
              <a:t> </a:t>
            </a:r>
          </a:p>
          <a:p>
            <a:pPr algn="ctr"/>
            <a:r>
              <a:rPr lang="en-US" b="1" dirty="0" smtClean="0"/>
              <a:t>Mean (5° radius)</a:t>
            </a:r>
            <a:endParaRPr lang="en-US" b="1" dirty="0"/>
          </a:p>
        </p:txBody>
      </p:sp>
      <p:cxnSp>
        <p:nvCxnSpPr>
          <p:cNvPr id="17" name="Straight Arrow Connector 16"/>
          <p:cNvCxnSpPr/>
          <p:nvPr/>
        </p:nvCxnSpPr>
        <p:spPr>
          <a:xfrm flipH="1" flipV="1">
            <a:off x="457200" y="5486400"/>
            <a:ext cx="381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9300" y="3324225"/>
            <a:ext cx="2324100" cy="200055"/>
          </a:xfrm>
          <a:prstGeom prst="rect">
            <a:avLst/>
          </a:prstGeom>
          <a:solidFill>
            <a:schemeClr val="bg1"/>
          </a:solidFill>
        </p:spPr>
        <p:txBody>
          <a:bodyPr wrap="square" lIns="0" tIns="0" rIns="0" bIns="0" rtlCol="0">
            <a:spAutoFit/>
          </a:bodyPr>
          <a:lstStyle/>
          <a:p>
            <a:pPr algn="ctr"/>
            <a:r>
              <a:rPr lang="en-US" sz="1300" b="1" dirty="0" smtClean="0"/>
              <a:t>220 basins ranked by NSE</a:t>
            </a:r>
            <a:endParaRPr lang="en-US" sz="1300" b="1" dirty="0"/>
          </a:p>
        </p:txBody>
      </p:sp>
      <p:sp>
        <p:nvSpPr>
          <p:cNvPr id="19" name="Rectangle 18"/>
          <p:cNvSpPr/>
          <p:nvPr/>
        </p:nvSpPr>
        <p:spPr>
          <a:xfrm>
            <a:off x="3018972" y="6048828"/>
            <a:ext cx="2514278" cy="369332"/>
          </a:xfrm>
          <a:prstGeom prst="rect">
            <a:avLst/>
          </a:prstGeom>
        </p:spPr>
        <p:txBody>
          <a:bodyPr wrap="none">
            <a:spAutoFit/>
          </a:bodyPr>
          <a:lstStyle/>
          <a:p>
            <a:r>
              <a:rPr lang="en-US" dirty="0" smtClean="0"/>
              <a:t>Example of zoning radius</a:t>
            </a:r>
            <a:endParaRPr lang="en-US" dirty="0"/>
          </a:p>
        </p:txBody>
      </p:sp>
      <p:sp>
        <p:nvSpPr>
          <p:cNvPr id="20" name="TextBox 19"/>
          <p:cNvSpPr txBox="1"/>
          <p:nvPr/>
        </p:nvSpPr>
        <p:spPr>
          <a:xfrm>
            <a:off x="4495800" y="1932801"/>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22" name="Straight Arrow Connector 21"/>
          <p:cNvCxnSpPr/>
          <p:nvPr/>
        </p:nvCxnSpPr>
        <p:spPr>
          <a:xfrm flipH="1">
            <a:off x="4600575" y="2212033"/>
            <a:ext cx="352425" cy="249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2390001"/>
            <a:ext cx="1752600" cy="276999"/>
          </a:xfrm>
          <a:prstGeom prst="rect">
            <a:avLst/>
          </a:prstGeom>
          <a:noFill/>
        </p:spPr>
        <p:txBody>
          <a:bodyPr wrap="square" rtlCol="0">
            <a:spAutoFit/>
          </a:bodyPr>
          <a:lstStyle/>
          <a:p>
            <a:r>
              <a:rPr lang="en-US" sz="1200" b="1" dirty="0" smtClean="0"/>
              <a:t>zonal optima</a:t>
            </a:r>
            <a:endParaRPr lang="en-US" sz="1200" b="1" dirty="0"/>
          </a:p>
        </p:txBody>
      </p:sp>
      <p:cxnSp>
        <p:nvCxnSpPr>
          <p:cNvPr id="26" name="Straight Arrow Connector 25"/>
          <p:cNvCxnSpPr/>
          <p:nvPr/>
        </p:nvCxnSpPr>
        <p:spPr>
          <a:xfrm flipV="1">
            <a:off x="1488394" y="1981200"/>
            <a:ext cx="264206" cy="4616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95800" y="4142601"/>
            <a:ext cx="1295400" cy="276999"/>
          </a:xfrm>
          <a:prstGeom prst="rect">
            <a:avLst/>
          </a:prstGeom>
          <a:noFill/>
        </p:spPr>
        <p:txBody>
          <a:bodyPr wrap="square" rtlCol="0">
            <a:spAutoFit/>
          </a:bodyPr>
          <a:lstStyle/>
          <a:p>
            <a:r>
              <a:rPr lang="en-US" sz="1200" b="1" dirty="0" smtClean="0"/>
              <a:t>zonal optima</a:t>
            </a:r>
            <a:endParaRPr lang="en-US" sz="1200" b="1" dirty="0"/>
          </a:p>
        </p:txBody>
      </p:sp>
      <p:cxnSp>
        <p:nvCxnSpPr>
          <p:cNvPr id="30" name="Straight Arrow Connector 29"/>
          <p:cNvCxnSpPr/>
          <p:nvPr/>
        </p:nvCxnSpPr>
        <p:spPr>
          <a:xfrm flipH="1">
            <a:off x="4738687" y="4419600"/>
            <a:ext cx="404813" cy="1768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5057001"/>
            <a:ext cx="1828800" cy="276999"/>
          </a:xfrm>
          <a:prstGeom prst="rect">
            <a:avLst/>
          </a:prstGeom>
          <a:noFill/>
        </p:spPr>
        <p:txBody>
          <a:bodyPr wrap="square" rtlCol="0">
            <a:spAutoFit/>
          </a:bodyPr>
          <a:lstStyle/>
          <a:p>
            <a:r>
              <a:rPr lang="en-US" sz="1200" b="1" dirty="0" smtClean="0"/>
              <a:t>local optima</a:t>
            </a:r>
            <a:endParaRPr lang="en-US" sz="1200" b="1" dirty="0"/>
          </a:p>
        </p:txBody>
      </p:sp>
      <p:cxnSp>
        <p:nvCxnSpPr>
          <p:cNvPr id="32" name="Straight Arrow Connector 31"/>
          <p:cNvCxnSpPr/>
          <p:nvPr/>
        </p:nvCxnSpPr>
        <p:spPr>
          <a:xfrm flipH="1" flipV="1">
            <a:off x="1657350" y="4647516"/>
            <a:ext cx="209550" cy="4616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a:off x="2362200" y="5695451"/>
            <a:ext cx="572502" cy="106870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p:nvPr/>
        </p:nvPicPr>
        <p:blipFill rotWithShape="1">
          <a:blip r:embed="rId6" cstate="print">
            <a:extLst>
              <a:ext uri="{28A0092B-C50C-407E-A947-70E740481C1C}">
                <a14:useLocalDpi xmlns:a14="http://schemas.microsoft.com/office/drawing/2010/main" val="0"/>
              </a:ext>
            </a:extLst>
          </a:blip>
          <a:srcRect l="10096" b="33119"/>
          <a:stretch/>
        </p:blipFill>
        <p:spPr bwMode="auto">
          <a:xfrm>
            <a:off x="6096000" y="888613"/>
            <a:ext cx="2554605" cy="1625987"/>
          </a:xfrm>
          <a:prstGeom prst="rect">
            <a:avLst/>
          </a:prstGeom>
          <a:ln>
            <a:noFill/>
          </a:ln>
          <a:extLst>
            <a:ext uri="{53640926-AAD7-44D8-BBD7-CCE9431645EC}">
              <a14:shadowObscured xmlns:a14="http://schemas.microsoft.com/office/drawing/2010/main"/>
            </a:ext>
          </a:extLst>
        </p:spPr>
      </p:pic>
      <p:cxnSp>
        <p:nvCxnSpPr>
          <p:cNvPr id="6" name="Straight Connector 5"/>
          <p:cNvCxnSpPr/>
          <p:nvPr/>
        </p:nvCxnSpPr>
        <p:spPr>
          <a:xfrm>
            <a:off x="44617" y="4066400"/>
            <a:ext cx="0" cy="347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7081161"/>
      </p:ext>
    </p:extLst>
  </p:cSld>
  <p:clrMapOvr>
    <a:masterClrMapping/>
  </p:clrMapOvr>
  <mc:AlternateContent xmlns:mc="http://schemas.openxmlformats.org/markup-compatibility/2006">
    <mc:Choice xmlns:p14="http://schemas.microsoft.com/office/powerpoint/2010/main" Requires="p14">
      <p:transition spd="slow" p14:dur="2000" advTm="91240"/>
    </mc:Choice>
    <mc:Fallback>
      <p:transition spd="slow" advTm="91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p:bldP spid="25" grpId="0"/>
      <p:bldP spid="29" grpId="0"/>
      <p:bldP spid="31"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0"/>
            <a:ext cx="5486400" cy="3691825"/>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smtClean="0"/>
              <a:t>PCR regionalization results</a:t>
            </a:r>
            <a:endParaRPr lang="en-US" dirty="0"/>
          </a:p>
        </p:txBody>
      </p:sp>
      <p:sp>
        <p:nvSpPr>
          <p:cNvPr id="3" name="Content Placeholder 2"/>
          <p:cNvSpPr>
            <a:spLocks noGrp="1"/>
          </p:cNvSpPr>
          <p:nvPr>
            <p:ph idx="1"/>
          </p:nvPr>
        </p:nvSpPr>
        <p:spPr>
          <a:xfrm>
            <a:off x="457200" y="838200"/>
            <a:ext cx="8229600" cy="1655135"/>
          </a:xfrm>
        </p:spPr>
        <p:txBody>
          <a:bodyPr>
            <a:normAutofit/>
          </a:bodyPr>
          <a:lstStyle/>
          <a:p>
            <a:r>
              <a:rPr lang="en-US" dirty="0"/>
              <a:t>Jack-knifing method to test regionalization</a:t>
            </a:r>
            <a:r>
              <a:rPr lang="en-US" dirty="0" smtClean="0"/>
              <a:t>.</a:t>
            </a:r>
            <a:endParaRPr lang="en-US" dirty="0"/>
          </a:p>
        </p:txBody>
      </p:sp>
      <p:sp>
        <p:nvSpPr>
          <p:cNvPr id="6" name="TextBox 5"/>
          <p:cNvSpPr txBox="1"/>
          <p:nvPr/>
        </p:nvSpPr>
        <p:spPr>
          <a:xfrm rot="16200000">
            <a:off x="-572114" y="3262594"/>
            <a:ext cx="1447800" cy="246222"/>
          </a:xfrm>
          <a:prstGeom prst="rect">
            <a:avLst/>
          </a:prstGeom>
          <a:solidFill>
            <a:schemeClr val="bg1"/>
          </a:solidFill>
        </p:spPr>
        <p:txBody>
          <a:bodyPr wrap="square" lIns="0" tIns="0" rIns="0" bIns="0" rtlCol="0">
            <a:spAutoFit/>
          </a:bodyPr>
          <a:lstStyle/>
          <a:p>
            <a:pPr algn="ctr"/>
            <a:r>
              <a:rPr lang="en-US" sz="1600" dirty="0" smtClean="0"/>
              <a:t>LOCAL-ZONAL</a:t>
            </a:r>
            <a:endParaRPr lang="en-US" sz="1600" dirty="0"/>
          </a:p>
        </p:txBody>
      </p:sp>
      <p:cxnSp>
        <p:nvCxnSpPr>
          <p:cNvPr id="7" name="Straight Arrow Connector 6"/>
          <p:cNvCxnSpPr/>
          <p:nvPr/>
        </p:nvCxnSpPr>
        <p:spPr>
          <a:xfrm flipH="1">
            <a:off x="533400" y="4906609"/>
            <a:ext cx="50292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9884" y="4800600"/>
            <a:ext cx="426715" cy="184666"/>
          </a:xfrm>
          <a:prstGeom prst="rect">
            <a:avLst/>
          </a:prstGeom>
          <a:solidFill>
            <a:schemeClr val="bg1"/>
          </a:solidFill>
        </p:spPr>
        <p:txBody>
          <a:bodyPr wrap="square" lIns="0" tIns="0" rIns="0" bIns="0" rtlCol="0">
            <a:spAutoFit/>
          </a:bodyPr>
          <a:lstStyle/>
          <a:p>
            <a:pPr algn="ctr"/>
            <a:r>
              <a:rPr lang="en-US" sz="1200" b="1" dirty="0" smtClean="0"/>
              <a:t>Rank</a:t>
            </a:r>
            <a:endParaRPr lang="en-US" sz="1200" b="1" dirty="0"/>
          </a:p>
        </p:txBody>
      </p:sp>
      <p:sp>
        <p:nvSpPr>
          <p:cNvPr id="22" name="Rectangle 21"/>
          <p:cNvSpPr/>
          <p:nvPr/>
        </p:nvSpPr>
        <p:spPr>
          <a:xfrm>
            <a:off x="28676" y="2661805"/>
            <a:ext cx="245433" cy="36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95600" y="3108706"/>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21" name="Straight Arrow Connector 20"/>
          <p:cNvCxnSpPr/>
          <p:nvPr/>
        </p:nvCxnSpPr>
        <p:spPr>
          <a:xfrm flipH="1">
            <a:off x="2895600" y="3387938"/>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57675" y="3124200"/>
            <a:ext cx="1295400" cy="276999"/>
          </a:xfrm>
          <a:prstGeom prst="rect">
            <a:avLst/>
          </a:prstGeom>
          <a:noFill/>
        </p:spPr>
        <p:txBody>
          <a:bodyPr wrap="square" rtlCol="0">
            <a:spAutoFit/>
          </a:bodyPr>
          <a:lstStyle/>
          <a:p>
            <a:pPr algn="r"/>
            <a:r>
              <a:rPr lang="el-GR" sz="1200" b="1" dirty="0" smtClean="0"/>
              <a:t>Θ</a:t>
            </a:r>
            <a:r>
              <a:rPr lang="en-US" sz="1200" b="1" baseline="-25000" dirty="0" smtClean="0"/>
              <a:t>ZONAL</a:t>
            </a:r>
            <a:endParaRPr lang="en-US" sz="1200" b="1" baseline="-25000" dirty="0"/>
          </a:p>
        </p:txBody>
      </p:sp>
      <p:sp>
        <p:nvSpPr>
          <p:cNvPr id="31" name="TextBox 30"/>
          <p:cNvSpPr txBox="1"/>
          <p:nvPr/>
        </p:nvSpPr>
        <p:spPr>
          <a:xfrm>
            <a:off x="2895600" y="4981575"/>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32" name="Straight Arrow Connector 31"/>
          <p:cNvCxnSpPr/>
          <p:nvPr/>
        </p:nvCxnSpPr>
        <p:spPr>
          <a:xfrm flipH="1">
            <a:off x="2895600" y="5260807"/>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57675" y="4997069"/>
            <a:ext cx="1295400" cy="276999"/>
          </a:xfrm>
          <a:prstGeom prst="rect">
            <a:avLst/>
          </a:prstGeom>
          <a:noFill/>
        </p:spPr>
        <p:txBody>
          <a:bodyPr wrap="square" rtlCol="0">
            <a:spAutoFit/>
          </a:bodyPr>
          <a:lstStyle/>
          <a:p>
            <a:pPr algn="r"/>
            <a:r>
              <a:rPr lang="el-GR" sz="1200" b="1" dirty="0" smtClean="0"/>
              <a:t>Θ</a:t>
            </a:r>
            <a:r>
              <a:rPr lang="en-US" sz="1200" b="1" baseline="-25000" dirty="0" smtClean="0"/>
              <a:t>LOCAL</a:t>
            </a:r>
            <a:r>
              <a:rPr lang="en-US" sz="1200" b="1" dirty="0" smtClean="0"/>
              <a:t> </a:t>
            </a:r>
            <a:endParaRPr lang="en-US" sz="1200" b="1" dirty="0"/>
          </a:p>
        </p:txBody>
      </p:sp>
      <p:sp>
        <p:nvSpPr>
          <p:cNvPr id="34" name="TextBox 33"/>
          <p:cNvSpPr txBox="1"/>
          <p:nvPr/>
        </p:nvSpPr>
        <p:spPr>
          <a:xfrm rot="16200000">
            <a:off x="-817977" y="5742403"/>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sp>
        <p:nvSpPr>
          <p:cNvPr id="10" name="TextBox 9"/>
          <p:cNvSpPr txBox="1"/>
          <p:nvPr/>
        </p:nvSpPr>
        <p:spPr>
          <a:xfrm rot="16200000">
            <a:off x="-794497" y="3789146"/>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cxnSp>
        <p:nvCxnSpPr>
          <p:cNvPr id="24" name="Straight Connector 23"/>
          <p:cNvCxnSpPr/>
          <p:nvPr/>
        </p:nvCxnSpPr>
        <p:spPr>
          <a:xfrm>
            <a:off x="645896" y="4330410"/>
            <a:ext cx="640080" cy="0"/>
          </a:xfrm>
          <a:prstGeom prst="line">
            <a:avLst/>
          </a:prstGeom>
          <a:ln w="2476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5496" y="4191000"/>
            <a:ext cx="1488505" cy="307777"/>
          </a:xfrm>
          <a:prstGeom prst="rect">
            <a:avLst/>
          </a:prstGeom>
          <a:noFill/>
        </p:spPr>
        <p:txBody>
          <a:bodyPr wrap="square" rtlCol="0">
            <a:spAutoFit/>
          </a:bodyPr>
          <a:lstStyle/>
          <a:p>
            <a:r>
              <a:rPr lang="en-US" sz="1400" dirty="0" smtClean="0"/>
              <a:t>ULM</a:t>
            </a:r>
            <a:endParaRPr lang="en-US" sz="1400" baseline="-25000" dirty="0"/>
          </a:p>
        </p:txBody>
      </p:sp>
    </p:spTree>
    <p:extLst>
      <p:ext uri="{BB962C8B-B14F-4D97-AF65-F5344CB8AC3E}">
        <p14:creationId xmlns:p14="http://schemas.microsoft.com/office/powerpoint/2010/main" val="1776928275"/>
      </p:ext>
    </p:extLst>
  </p:cSld>
  <p:clrMapOvr>
    <a:masterClrMapping/>
  </p:clrMapOvr>
  <mc:AlternateContent xmlns:mc="http://schemas.openxmlformats.org/markup-compatibility/2006">
    <mc:Choice xmlns:p14="http://schemas.microsoft.com/office/powerpoint/2010/main" Requires="p14">
      <p:transition spd="slow" p14:dur="2000" advTm="14396"/>
    </mc:Choice>
    <mc:Fallback>
      <p:transition spd="slow" advTm="143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58798"/>
            <a:ext cx="5486400" cy="3691825"/>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a:t>PCR regionalization results</a:t>
            </a:r>
          </a:p>
        </p:txBody>
      </p:sp>
      <p:sp>
        <p:nvSpPr>
          <p:cNvPr id="3" name="Content Placeholder 2"/>
          <p:cNvSpPr>
            <a:spLocks noGrp="1"/>
          </p:cNvSpPr>
          <p:nvPr>
            <p:ph idx="1"/>
          </p:nvPr>
        </p:nvSpPr>
        <p:spPr>
          <a:xfrm>
            <a:off x="457200" y="838200"/>
            <a:ext cx="8229600" cy="1655135"/>
          </a:xfrm>
        </p:spPr>
        <p:txBody>
          <a:bodyPr>
            <a:normAutofit/>
          </a:bodyPr>
          <a:lstStyle/>
          <a:p>
            <a:r>
              <a:rPr lang="en-US" dirty="0"/>
              <a:t>Jack-knifing method to test regionalization</a:t>
            </a:r>
            <a:r>
              <a:rPr lang="en-US" dirty="0" smtClean="0"/>
              <a:t>.</a:t>
            </a:r>
            <a:endParaRPr lang="en-US" dirty="0"/>
          </a:p>
        </p:txBody>
      </p:sp>
      <p:cxnSp>
        <p:nvCxnSpPr>
          <p:cNvPr id="7" name="Straight Arrow Connector 6"/>
          <p:cNvCxnSpPr/>
          <p:nvPr/>
        </p:nvCxnSpPr>
        <p:spPr>
          <a:xfrm flipH="1">
            <a:off x="533400" y="4906609"/>
            <a:ext cx="50292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9884" y="4800600"/>
            <a:ext cx="426715" cy="184666"/>
          </a:xfrm>
          <a:prstGeom prst="rect">
            <a:avLst/>
          </a:prstGeom>
          <a:solidFill>
            <a:schemeClr val="bg1"/>
          </a:solidFill>
        </p:spPr>
        <p:txBody>
          <a:bodyPr wrap="square" lIns="0" tIns="0" rIns="0" bIns="0" rtlCol="0">
            <a:spAutoFit/>
          </a:bodyPr>
          <a:lstStyle/>
          <a:p>
            <a:pPr algn="ctr"/>
            <a:r>
              <a:rPr lang="en-US" sz="1200" b="1" dirty="0" smtClean="0"/>
              <a:t>Rank</a:t>
            </a:r>
            <a:endParaRPr lang="en-US" sz="1200" b="1" dirty="0"/>
          </a:p>
        </p:txBody>
      </p:sp>
      <p:sp>
        <p:nvSpPr>
          <p:cNvPr id="20" name="TextBox 19"/>
          <p:cNvSpPr txBox="1"/>
          <p:nvPr/>
        </p:nvSpPr>
        <p:spPr>
          <a:xfrm>
            <a:off x="2895600" y="3108706"/>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21" name="Straight Arrow Connector 20"/>
          <p:cNvCxnSpPr/>
          <p:nvPr/>
        </p:nvCxnSpPr>
        <p:spPr>
          <a:xfrm flipH="1">
            <a:off x="2895600" y="3387938"/>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4981575"/>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32" name="Straight Arrow Connector 31"/>
          <p:cNvCxnSpPr/>
          <p:nvPr/>
        </p:nvCxnSpPr>
        <p:spPr>
          <a:xfrm flipH="1">
            <a:off x="2895600" y="5260807"/>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5896" y="4330410"/>
            <a:ext cx="640080" cy="0"/>
          </a:xfrm>
          <a:prstGeom prst="line">
            <a:avLst/>
          </a:prstGeom>
          <a:ln w="2476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5496" y="4191000"/>
            <a:ext cx="1488505" cy="307777"/>
          </a:xfrm>
          <a:prstGeom prst="rect">
            <a:avLst/>
          </a:prstGeom>
          <a:noFill/>
        </p:spPr>
        <p:txBody>
          <a:bodyPr wrap="square" rtlCol="0">
            <a:spAutoFit/>
          </a:bodyPr>
          <a:lstStyle/>
          <a:p>
            <a:r>
              <a:rPr lang="en-US" sz="1400" dirty="0" smtClean="0"/>
              <a:t>ULM</a:t>
            </a:r>
            <a:endParaRPr lang="en-US" sz="1400" baseline="-25000" dirty="0"/>
          </a:p>
        </p:txBody>
      </p:sp>
      <p:sp>
        <p:nvSpPr>
          <p:cNvPr id="6" name="TextBox 5"/>
          <p:cNvSpPr txBox="1"/>
          <p:nvPr/>
        </p:nvSpPr>
        <p:spPr>
          <a:xfrm rot="16200000">
            <a:off x="-572114" y="3262594"/>
            <a:ext cx="1447800" cy="246222"/>
          </a:xfrm>
          <a:prstGeom prst="rect">
            <a:avLst/>
          </a:prstGeom>
          <a:solidFill>
            <a:schemeClr val="bg1"/>
          </a:solidFill>
        </p:spPr>
        <p:txBody>
          <a:bodyPr wrap="square" lIns="0" tIns="0" rIns="0" bIns="0" rtlCol="0">
            <a:spAutoFit/>
          </a:bodyPr>
          <a:lstStyle/>
          <a:p>
            <a:pPr algn="ctr"/>
            <a:r>
              <a:rPr lang="en-US" sz="1600" dirty="0" smtClean="0"/>
              <a:t>LOCAL-ZONAL</a:t>
            </a:r>
            <a:endParaRPr lang="en-US" sz="1600" dirty="0"/>
          </a:p>
        </p:txBody>
      </p:sp>
      <p:sp>
        <p:nvSpPr>
          <p:cNvPr id="22" name="Rectangle 21"/>
          <p:cNvSpPr/>
          <p:nvPr/>
        </p:nvSpPr>
        <p:spPr>
          <a:xfrm>
            <a:off x="28676" y="2661805"/>
            <a:ext cx="245433" cy="36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817977" y="5742403"/>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sp>
        <p:nvSpPr>
          <p:cNvPr id="10" name="TextBox 9"/>
          <p:cNvSpPr txBox="1"/>
          <p:nvPr/>
        </p:nvSpPr>
        <p:spPr>
          <a:xfrm rot="16200000">
            <a:off x="-794497" y="3789146"/>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cxnSp>
        <p:nvCxnSpPr>
          <p:cNvPr id="35" name="Straight Connector 34"/>
          <p:cNvCxnSpPr/>
          <p:nvPr/>
        </p:nvCxnSpPr>
        <p:spPr>
          <a:xfrm>
            <a:off x="655320" y="4501515"/>
            <a:ext cx="640080" cy="0"/>
          </a:xfrm>
          <a:prstGeom prst="line">
            <a:avLst/>
          </a:prstGeom>
          <a:ln w="28575">
            <a:solidFill>
              <a:srgbClr val="339966"/>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4920" y="4358640"/>
            <a:ext cx="1764730" cy="307777"/>
          </a:xfrm>
          <a:prstGeom prst="rect">
            <a:avLst/>
          </a:prstGeom>
          <a:noFill/>
        </p:spPr>
        <p:txBody>
          <a:bodyPr wrap="square" rtlCol="0">
            <a:spAutoFit/>
          </a:bodyPr>
          <a:lstStyle/>
          <a:p>
            <a:r>
              <a:rPr lang="en-US" sz="1400" dirty="0" smtClean="0"/>
              <a:t>ULM regionalized</a:t>
            </a:r>
            <a:endParaRPr lang="en-US" sz="1400" baseline="-25000" dirty="0"/>
          </a:p>
        </p:txBody>
      </p:sp>
      <p:cxnSp>
        <p:nvCxnSpPr>
          <p:cNvPr id="41" name="Straight Connector 40"/>
          <p:cNvCxnSpPr/>
          <p:nvPr/>
        </p:nvCxnSpPr>
        <p:spPr>
          <a:xfrm>
            <a:off x="673670" y="6388298"/>
            <a:ext cx="64008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3270" y="6245423"/>
            <a:ext cx="1764730" cy="307777"/>
          </a:xfrm>
          <a:prstGeom prst="rect">
            <a:avLst/>
          </a:prstGeom>
          <a:noFill/>
        </p:spPr>
        <p:txBody>
          <a:bodyPr wrap="square" rtlCol="0">
            <a:spAutoFit/>
          </a:bodyPr>
          <a:lstStyle/>
          <a:p>
            <a:r>
              <a:rPr lang="en-US" sz="1400" dirty="0" smtClean="0"/>
              <a:t>ULM regionalized</a:t>
            </a:r>
            <a:endParaRPr lang="en-US" sz="1400" baseline="-25000" dirty="0"/>
          </a:p>
        </p:txBody>
      </p:sp>
      <p:sp>
        <p:nvSpPr>
          <p:cNvPr id="23" name="Content Placeholder 2"/>
          <p:cNvSpPr txBox="1">
            <a:spLocks/>
          </p:cNvSpPr>
          <p:nvPr/>
        </p:nvSpPr>
        <p:spPr>
          <a:xfrm>
            <a:off x="457200" y="783265"/>
            <a:ext cx="8229600" cy="16551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Zonal </a:t>
            </a:r>
            <a:r>
              <a:rPr lang="en-US" dirty="0" err="1" smtClean="0"/>
              <a:t>predictands</a:t>
            </a:r>
            <a:r>
              <a:rPr lang="en-US" dirty="0" smtClean="0"/>
              <a:t> leads to best performance; exceeding local calibrations in a few places.</a:t>
            </a:r>
          </a:p>
        </p:txBody>
      </p:sp>
      <p:sp>
        <p:nvSpPr>
          <p:cNvPr id="26" name="TextBox 25"/>
          <p:cNvSpPr txBox="1"/>
          <p:nvPr/>
        </p:nvSpPr>
        <p:spPr>
          <a:xfrm>
            <a:off x="4257675" y="3143798"/>
            <a:ext cx="1295400" cy="276999"/>
          </a:xfrm>
          <a:prstGeom prst="rect">
            <a:avLst/>
          </a:prstGeom>
          <a:noFill/>
        </p:spPr>
        <p:txBody>
          <a:bodyPr wrap="square" rtlCol="0">
            <a:spAutoFit/>
          </a:bodyPr>
          <a:lstStyle/>
          <a:p>
            <a:pPr algn="r"/>
            <a:r>
              <a:rPr lang="el-GR" sz="1200" b="1" dirty="0" smtClean="0"/>
              <a:t>Θ</a:t>
            </a:r>
            <a:r>
              <a:rPr lang="en-US" sz="1200" b="1" baseline="-25000" dirty="0" smtClean="0"/>
              <a:t>ZONAL</a:t>
            </a:r>
            <a:endParaRPr lang="en-US" sz="1200" b="1" baseline="-25000" dirty="0"/>
          </a:p>
        </p:txBody>
      </p:sp>
      <p:sp>
        <p:nvSpPr>
          <p:cNvPr id="28" name="TextBox 27"/>
          <p:cNvSpPr txBox="1"/>
          <p:nvPr/>
        </p:nvSpPr>
        <p:spPr>
          <a:xfrm>
            <a:off x="4257675" y="5016667"/>
            <a:ext cx="1295400" cy="276999"/>
          </a:xfrm>
          <a:prstGeom prst="rect">
            <a:avLst/>
          </a:prstGeom>
          <a:noFill/>
        </p:spPr>
        <p:txBody>
          <a:bodyPr wrap="square" rtlCol="0">
            <a:spAutoFit/>
          </a:bodyPr>
          <a:lstStyle/>
          <a:p>
            <a:pPr algn="r"/>
            <a:r>
              <a:rPr lang="el-GR" sz="1200" b="1" dirty="0" smtClean="0"/>
              <a:t>Θ</a:t>
            </a:r>
            <a:r>
              <a:rPr lang="en-US" sz="1200" b="1" baseline="-25000" dirty="0" smtClean="0"/>
              <a:t>LOCAL</a:t>
            </a:r>
            <a:r>
              <a:rPr lang="en-US" sz="1200" b="1" dirty="0" smtClean="0"/>
              <a:t> </a:t>
            </a:r>
            <a:endParaRPr lang="en-US" sz="1200" b="1" dirty="0"/>
          </a:p>
        </p:txBody>
      </p:sp>
    </p:spTree>
    <p:extLst>
      <p:ext uri="{BB962C8B-B14F-4D97-AF65-F5344CB8AC3E}">
        <p14:creationId xmlns:p14="http://schemas.microsoft.com/office/powerpoint/2010/main" val="4160665768"/>
      </p:ext>
    </p:extLst>
  </p:cSld>
  <p:clrMapOvr>
    <a:masterClrMapping/>
  </p:clrMapOvr>
  <mc:AlternateContent xmlns:mc="http://schemas.openxmlformats.org/markup-compatibility/2006">
    <mc:Choice xmlns:p14="http://schemas.microsoft.com/office/powerpoint/2010/main" Requires="p14">
      <p:transition spd="slow" p14:dur="2000" advTm="32003"/>
    </mc:Choice>
    <mc:Fallback>
      <p:transition spd="slow" advTm="32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58798"/>
            <a:ext cx="5486400" cy="3691825"/>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a:t>PCR regionalization results</a:t>
            </a:r>
          </a:p>
        </p:txBody>
      </p:sp>
      <p:sp>
        <p:nvSpPr>
          <p:cNvPr id="3" name="Content Placeholder 2"/>
          <p:cNvSpPr>
            <a:spLocks noGrp="1"/>
          </p:cNvSpPr>
          <p:nvPr>
            <p:ph idx="1"/>
          </p:nvPr>
        </p:nvSpPr>
        <p:spPr>
          <a:xfrm>
            <a:off x="457200" y="838200"/>
            <a:ext cx="8229600" cy="1655135"/>
          </a:xfrm>
        </p:spPr>
        <p:txBody>
          <a:bodyPr>
            <a:normAutofit/>
          </a:bodyPr>
          <a:lstStyle/>
          <a:p>
            <a:r>
              <a:rPr lang="en-US" dirty="0"/>
              <a:t>Jack-knifing method to test regionalization.</a:t>
            </a:r>
          </a:p>
          <a:p>
            <a:r>
              <a:rPr lang="en-US" dirty="0" smtClean="0"/>
              <a:t>Zonal </a:t>
            </a:r>
            <a:r>
              <a:rPr lang="en-US" dirty="0"/>
              <a:t>predictands </a:t>
            </a:r>
            <a:r>
              <a:rPr lang="en-US" dirty="0" smtClean="0"/>
              <a:t>leads </a:t>
            </a:r>
            <a:r>
              <a:rPr lang="en-US" dirty="0"/>
              <a:t>to best performance; exceeding local calibrations in a few places</a:t>
            </a:r>
            <a:r>
              <a:rPr lang="en-US" dirty="0" smtClean="0"/>
              <a:t>.</a:t>
            </a:r>
          </a:p>
        </p:txBody>
      </p:sp>
      <p:cxnSp>
        <p:nvCxnSpPr>
          <p:cNvPr id="7" name="Straight Arrow Connector 6"/>
          <p:cNvCxnSpPr/>
          <p:nvPr/>
        </p:nvCxnSpPr>
        <p:spPr>
          <a:xfrm flipH="1">
            <a:off x="533400" y="4906609"/>
            <a:ext cx="50292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9884" y="4800600"/>
            <a:ext cx="426715" cy="184666"/>
          </a:xfrm>
          <a:prstGeom prst="rect">
            <a:avLst/>
          </a:prstGeom>
          <a:solidFill>
            <a:schemeClr val="bg1"/>
          </a:solidFill>
        </p:spPr>
        <p:txBody>
          <a:bodyPr wrap="square" lIns="0" tIns="0" rIns="0" bIns="0" rtlCol="0">
            <a:spAutoFit/>
          </a:bodyPr>
          <a:lstStyle/>
          <a:p>
            <a:pPr algn="ctr"/>
            <a:r>
              <a:rPr lang="en-US" sz="1200" b="1" dirty="0" smtClean="0"/>
              <a:t>Rank</a:t>
            </a:r>
            <a:endParaRPr lang="en-US" sz="1200" b="1" dirty="0"/>
          </a:p>
        </p:txBody>
      </p:sp>
      <p:sp>
        <p:nvSpPr>
          <p:cNvPr id="20" name="TextBox 19"/>
          <p:cNvSpPr txBox="1"/>
          <p:nvPr/>
        </p:nvSpPr>
        <p:spPr>
          <a:xfrm>
            <a:off x="2895600" y="3108706"/>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21" name="Straight Arrow Connector 20"/>
          <p:cNvCxnSpPr/>
          <p:nvPr/>
        </p:nvCxnSpPr>
        <p:spPr>
          <a:xfrm flipH="1">
            <a:off x="2895600" y="3387938"/>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4981575"/>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32" name="Straight Arrow Connector 31"/>
          <p:cNvCxnSpPr/>
          <p:nvPr/>
        </p:nvCxnSpPr>
        <p:spPr>
          <a:xfrm flipH="1">
            <a:off x="2895600" y="5260807"/>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57675" y="5016667"/>
            <a:ext cx="1295400" cy="276999"/>
          </a:xfrm>
          <a:prstGeom prst="rect">
            <a:avLst/>
          </a:prstGeom>
          <a:noFill/>
        </p:spPr>
        <p:txBody>
          <a:bodyPr wrap="square" rtlCol="0">
            <a:spAutoFit/>
          </a:bodyPr>
          <a:lstStyle/>
          <a:p>
            <a:pPr algn="r"/>
            <a:r>
              <a:rPr lang="en-US" sz="1200" b="1" dirty="0" smtClean="0"/>
              <a:t>LOCAL </a:t>
            </a:r>
            <a:r>
              <a:rPr lang="el-GR" sz="1200" b="1" dirty="0" smtClean="0"/>
              <a:t>Θ</a:t>
            </a:r>
            <a:endParaRPr lang="en-US" sz="1200" b="1" dirty="0"/>
          </a:p>
        </p:txBody>
      </p:sp>
      <p:cxnSp>
        <p:nvCxnSpPr>
          <p:cNvPr id="24" name="Straight Connector 23"/>
          <p:cNvCxnSpPr/>
          <p:nvPr/>
        </p:nvCxnSpPr>
        <p:spPr>
          <a:xfrm>
            <a:off x="645896" y="4330410"/>
            <a:ext cx="640080" cy="0"/>
          </a:xfrm>
          <a:prstGeom prst="line">
            <a:avLst/>
          </a:prstGeom>
          <a:ln w="2476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5496" y="4191000"/>
            <a:ext cx="1488505" cy="307777"/>
          </a:xfrm>
          <a:prstGeom prst="rect">
            <a:avLst/>
          </a:prstGeom>
          <a:noFill/>
        </p:spPr>
        <p:txBody>
          <a:bodyPr wrap="square" rtlCol="0">
            <a:spAutoFit/>
          </a:bodyPr>
          <a:lstStyle/>
          <a:p>
            <a:r>
              <a:rPr lang="en-US" sz="1400" dirty="0" smtClean="0"/>
              <a:t>ULM</a:t>
            </a:r>
            <a:endParaRPr lang="en-US" sz="1400" baseline="-25000" dirty="0"/>
          </a:p>
        </p:txBody>
      </p:sp>
      <p:sp>
        <p:nvSpPr>
          <p:cNvPr id="6" name="TextBox 5"/>
          <p:cNvSpPr txBox="1"/>
          <p:nvPr/>
        </p:nvSpPr>
        <p:spPr>
          <a:xfrm rot="16200000">
            <a:off x="-572114" y="3262594"/>
            <a:ext cx="1447800" cy="246222"/>
          </a:xfrm>
          <a:prstGeom prst="rect">
            <a:avLst/>
          </a:prstGeom>
          <a:solidFill>
            <a:schemeClr val="bg1"/>
          </a:solidFill>
        </p:spPr>
        <p:txBody>
          <a:bodyPr wrap="square" lIns="0" tIns="0" rIns="0" bIns="0" rtlCol="0">
            <a:spAutoFit/>
          </a:bodyPr>
          <a:lstStyle/>
          <a:p>
            <a:pPr algn="ctr"/>
            <a:r>
              <a:rPr lang="en-US" sz="1600" dirty="0" smtClean="0"/>
              <a:t>LOCAL-ZONAL</a:t>
            </a:r>
            <a:endParaRPr lang="en-US" sz="1600" dirty="0"/>
          </a:p>
        </p:txBody>
      </p:sp>
      <p:sp>
        <p:nvSpPr>
          <p:cNvPr id="22" name="Rectangle 21"/>
          <p:cNvSpPr/>
          <p:nvPr/>
        </p:nvSpPr>
        <p:spPr>
          <a:xfrm>
            <a:off x="28676" y="2661805"/>
            <a:ext cx="245433" cy="36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817977" y="5742403"/>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sp>
        <p:nvSpPr>
          <p:cNvPr id="10" name="TextBox 9"/>
          <p:cNvSpPr txBox="1"/>
          <p:nvPr/>
        </p:nvSpPr>
        <p:spPr>
          <a:xfrm rot="16200000">
            <a:off x="-794497" y="3789146"/>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cxnSp>
        <p:nvCxnSpPr>
          <p:cNvPr id="35" name="Straight Connector 34"/>
          <p:cNvCxnSpPr/>
          <p:nvPr/>
        </p:nvCxnSpPr>
        <p:spPr>
          <a:xfrm>
            <a:off x="655320" y="4501515"/>
            <a:ext cx="640080" cy="0"/>
          </a:xfrm>
          <a:prstGeom prst="line">
            <a:avLst/>
          </a:prstGeom>
          <a:ln w="28575">
            <a:solidFill>
              <a:srgbClr val="339966"/>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4920" y="4358640"/>
            <a:ext cx="1764730" cy="307777"/>
          </a:xfrm>
          <a:prstGeom prst="rect">
            <a:avLst/>
          </a:prstGeom>
          <a:noFill/>
        </p:spPr>
        <p:txBody>
          <a:bodyPr wrap="square" rtlCol="0">
            <a:spAutoFit/>
          </a:bodyPr>
          <a:lstStyle/>
          <a:p>
            <a:r>
              <a:rPr lang="en-US" sz="1400" dirty="0" smtClean="0"/>
              <a:t>ULM regionalized</a:t>
            </a:r>
            <a:endParaRPr lang="en-US" sz="1400" baseline="-25000" dirty="0"/>
          </a:p>
        </p:txBody>
      </p:sp>
      <p:cxnSp>
        <p:nvCxnSpPr>
          <p:cNvPr id="41" name="Straight Connector 40"/>
          <p:cNvCxnSpPr/>
          <p:nvPr/>
        </p:nvCxnSpPr>
        <p:spPr>
          <a:xfrm>
            <a:off x="673670" y="6388298"/>
            <a:ext cx="64008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3270" y="6245423"/>
            <a:ext cx="1764730" cy="307777"/>
          </a:xfrm>
          <a:prstGeom prst="rect">
            <a:avLst/>
          </a:prstGeom>
          <a:noFill/>
        </p:spPr>
        <p:txBody>
          <a:bodyPr wrap="square" rtlCol="0">
            <a:spAutoFit/>
          </a:bodyPr>
          <a:lstStyle/>
          <a:p>
            <a:r>
              <a:rPr lang="en-US" sz="1400" dirty="0" smtClean="0"/>
              <a:t>ULM regionalized</a:t>
            </a:r>
            <a:endParaRPr lang="en-US" sz="1400" baseline="-25000" dirty="0"/>
          </a:p>
        </p:txBody>
      </p:sp>
      <p:sp>
        <p:nvSpPr>
          <p:cNvPr id="23" name="Content Placeholder 2"/>
          <p:cNvSpPr txBox="1">
            <a:spLocks/>
          </p:cNvSpPr>
          <p:nvPr/>
        </p:nvSpPr>
        <p:spPr bwMode="auto">
          <a:xfrm>
            <a:off x="0" y="4983480"/>
            <a:ext cx="9144000" cy="1885950"/>
          </a:xfrm>
          <a:prstGeom prst="rect">
            <a:avLst/>
          </a:prstGeom>
          <a:solidFill>
            <a:schemeClr val="bg1"/>
          </a:solidFill>
          <a:ln>
            <a:noFill/>
          </a:ln>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Repeated the experiment, using only those attributes available globally (i.e. remove GAGES-II variables).</a:t>
            </a:r>
          </a:p>
          <a:p>
            <a:r>
              <a:rPr lang="en-US" sz="2400" dirty="0" smtClean="0"/>
              <a:t>Approach worked surprisingly well, when only globally-available data were used.</a:t>
            </a:r>
          </a:p>
        </p:txBody>
      </p:sp>
      <p:sp>
        <p:nvSpPr>
          <p:cNvPr id="26" name="TextBox 25"/>
          <p:cNvSpPr txBox="1"/>
          <p:nvPr/>
        </p:nvSpPr>
        <p:spPr>
          <a:xfrm>
            <a:off x="4267200" y="3145465"/>
            <a:ext cx="1295400" cy="276999"/>
          </a:xfrm>
          <a:prstGeom prst="rect">
            <a:avLst/>
          </a:prstGeom>
          <a:noFill/>
        </p:spPr>
        <p:txBody>
          <a:bodyPr wrap="square" rtlCol="0">
            <a:spAutoFit/>
          </a:bodyPr>
          <a:lstStyle/>
          <a:p>
            <a:pPr algn="r"/>
            <a:r>
              <a:rPr lang="el-GR" sz="1200" b="1" dirty="0" smtClean="0"/>
              <a:t>Θ</a:t>
            </a:r>
            <a:r>
              <a:rPr lang="en-US" sz="1200" b="1" baseline="-25000" dirty="0" smtClean="0"/>
              <a:t>ZONAL</a:t>
            </a:r>
            <a:endParaRPr lang="en-US" sz="1200" b="1" baseline="-25000" dirty="0"/>
          </a:p>
        </p:txBody>
      </p:sp>
    </p:spTree>
    <p:extLst>
      <p:ext uri="{BB962C8B-B14F-4D97-AF65-F5344CB8AC3E}">
        <p14:creationId xmlns:p14="http://schemas.microsoft.com/office/powerpoint/2010/main" val="3245377184"/>
      </p:ext>
    </p:extLst>
  </p:cSld>
  <p:clrMapOvr>
    <a:masterClrMapping/>
  </p:clrMapOvr>
  <mc:AlternateContent xmlns:mc="http://schemas.openxmlformats.org/markup-compatibility/2006">
    <mc:Choice xmlns:p14="http://schemas.microsoft.com/office/powerpoint/2010/main" Requires="p14">
      <p:transition spd="slow" p14:dur="2000" advTm="13774"/>
    </mc:Choice>
    <mc:Fallback>
      <p:transition spd="slow" advTm="13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59495"/>
            <a:ext cx="5486400" cy="3691825"/>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a:t>PCR regionalization results</a:t>
            </a:r>
          </a:p>
        </p:txBody>
      </p:sp>
      <p:sp>
        <p:nvSpPr>
          <p:cNvPr id="3" name="Content Placeholder 2"/>
          <p:cNvSpPr>
            <a:spLocks noGrp="1"/>
          </p:cNvSpPr>
          <p:nvPr>
            <p:ph idx="1"/>
          </p:nvPr>
        </p:nvSpPr>
        <p:spPr>
          <a:xfrm>
            <a:off x="457200" y="838200"/>
            <a:ext cx="8229600" cy="1655135"/>
          </a:xfrm>
        </p:spPr>
        <p:txBody>
          <a:bodyPr>
            <a:normAutofit/>
          </a:bodyPr>
          <a:lstStyle/>
          <a:p>
            <a:r>
              <a:rPr lang="en-US" dirty="0"/>
              <a:t>Jack-knifing method to test regionalization.</a:t>
            </a:r>
          </a:p>
          <a:p>
            <a:r>
              <a:rPr lang="en-US" dirty="0" smtClean="0"/>
              <a:t>Zonal </a:t>
            </a:r>
            <a:r>
              <a:rPr lang="en-US" dirty="0"/>
              <a:t>predictands </a:t>
            </a:r>
            <a:r>
              <a:rPr lang="en-US" dirty="0" smtClean="0"/>
              <a:t>leads </a:t>
            </a:r>
            <a:r>
              <a:rPr lang="en-US" dirty="0"/>
              <a:t>to best performance; exceeding local calibrations in a few places</a:t>
            </a:r>
            <a:r>
              <a:rPr lang="en-US" dirty="0" smtClean="0"/>
              <a:t>.</a:t>
            </a:r>
          </a:p>
        </p:txBody>
      </p:sp>
      <p:cxnSp>
        <p:nvCxnSpPr>
          <p:cNvPr id="7" name="Straight Arrow Connector 6"/>
          <p:cNvCxnSpPr/>
          <p:nvPr/>
        </p:nvCxnSpPr>
        <p:spPr>
          <a:xfrm flipH="1">
            <a:off x="533400" y="4906609"/>
            <a:ext cx="50292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9884" y="4800600"/>
            <a:ext cx="426715" cy="184666"/>
          </a:xfrm>
          <a:prstGeom prst="rect">
            <a:avLst/>
          </a:prstGeom>
          <a:solidFill>
            <a:schemeClr val="bg1"/>
          </a:solidFill>
        </p:spPr>
        <p:txBody>
          <a:bodyPr wrap="square" lIns="0" tIns="0" rIns="0" bIns="0" rtlCol="0">
            <a:spAutoFit/>
          </a:bodyPr>
          <a:lstStyle/>
          <a:p>
            <a:pPr algn="ctr"/>
            <a:r>
              <a:rPr lang="en-US" sz="1200" b="1" dirty="0" smtClean="0"/>
              <a:t>Rank</a:t>
            </a:r>
            <a:endParaRPr lang="en-US" sz="1200" b="1" dirty="0"/>
          </a:p>
        </p:txBody>
      </p:sp>
      <p:sp>
        <p:nvSpPr>
          <p:cNvPr id="20" name="TextBox 19"/>
          <p:cNvSpPr txBox="1"/>
          <p:nvPr/>
        </p:nvSpPr>
        <p:spPr>
          <a:xfrm>
            <a:off x="2895600" y="3108706"/>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21" name="Straight Arrow Connector 20"/>
          <p:cNvCxnSpPr/>
          <p:nvPr/>
        </p:nvCxnSpPr>
        <p:spPr>
          <a:xfrm flipH="1">
            <a:off x="2895600" y="3387938"/>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4981575"/>
            <a:ext cx="1295400" cy="276999"/>
          </a:xfrm>
          <a:prstGeom prst="rect">
            <a:avLst/>
          </a:prstGeom>
          <a:noFill/>
        </p:spPr>
        <p:txBody>
          <a:bodyPr wrap="square" rtlCol="0">
            <a:spAutoFit/>
          </a:bodyPr>
          <a:lstStyle/>
          <a:p>
            <a:r>
              <a:rPr lang="en-US" sz="1200" b="1" dirty="0"/>
              <a:t>l</a:t>
            </a:r>
            <a:r>
              <a:rPr lang="en-US" sz="1200" b="1" dirty="0" smtClean="0"/>
              <a:t>ocal optima</a:t>
            </a:r>
            <a:endParaRPr lang="en-US" sz="1200" b="1" dirty="0"/>
          </a:p>
        </p:txBody>
      </p:sp>
      <p:cxnSp>
        <p:nvCxnSpPr>
          <p:cNvPr id="32" name="Straight Arrow Connector 31"/>
          <p:cNvCxnSpPr/>
          <p:nvPr/>
        </p:nvCxnSpPr>
        <p:spPr>
          <a:xfrm flipH="1">
            <a:off x="2895600" y="5260807"/>
            <a:ext cx="457201" cy="12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57675" y="5016667"/>
            <a:ext cx="1295400" cy="276999"/>
          </a:xfrm>
          <a:prstGeom prst="rect">
            <a:avLst/>
          </a:prstGeom>
          <a:noFill/>
        </p:spPr>
        <p:txBody>
          <a:bodyPr wrap="square" rtlCol="0">
            <a:spAutoFit/>
          </a:bodyPr>
          <a:lstStyle/>
          <a:p>
            <a:pPr algn="r"/>
            <a:r>
              <a:rPr lang="en-US" sz="1200" b="1" dirty="0" smtClean="0"/>
              <a:t>LOCAL </a:t>
            </a:r>
            <a:r>
              <a:rPr lang="el-GR" sz="1200" b="1" dirty="0" smtClean="0"/>
              <a:t>Θ</a:t>
            </a:r>
            <a:endParaRPr lang="en-US" sz="1200" b="1" dirty="0"/>
          </a:p>
        </p:txBody>
      </p:sp>
      <p:cxnSp>
        <p:nvCxnSpPr>
          <p:cNvPr id="24" name="Straight Connector 23"/>
          <p:cNvCxnSpPr/>
          <p:nvPr/>
        </p:nvCxnSpPr>
        <p:spPr>
          <a:xfrm>
            <a:off x="645896" y="4330410"/>
            <a:ext cx="640080" cy="0"/>
          </a:xfrm>
          <a:prstGeom prst="line">
            <a:avLst/>
          </a:prstGeom>
          <a:ln w="2476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5496" y="4191000"/>
            <a:ext cx="1488505" cy="307777"/>
          </a:xfrm>
          <a:prstGeom prst="rect">
            <a:avLst/>
          </a:prstGeom>
          <a:noFill/>
        </p:spPr>
        <p:txBody>
          <a:bodyPr wrap="square" rtlCol="0">
            <a:spAutoFit/>
          </a:bodyPr>
          <a:lstStyle/>
          <a:p>
            <a:r>
              <a:rPr lang="en-US" sz="1400" dirty="0" smtClean="0"/>
              <a:t>ULM</a:t>
            </a:r>
            <a:endParaRPr lang="en-US" sz="1400" baseline="-25000" dirty="0"/>
          </a:p>
        </p:txBody>
      </p:sp>
      <p:sp>
        <p:nvSpPr>
          <p:cNvPr id="6" name="TextBox 5"/>
          <p:cNvSpPr txBox="1"/>
          <p:nvPr/>
        </p:nvSpPr>
        <p:spPr>
          <a:xfrm rot="16200000">
            <a:off x="-572114" y="3262594"/>
            <a:ext cx="1447800" cy="246222"/>
          </a:xfrm>
          <a:prstGeom prst="rect">
            <a:avLst/>
          </a:prstGeom>
          <a:solidFill>
            <a:schemeClr val="bg1"/>
          </a:solidFill>
        </p:spPr>
        <p:txBody>
          <a:bodyPr wrap="square" lIns="0" tIns="0" rIns="0" bIns="0" rtlCol="0">
            <a:spAutoFit/>
          </a:bodyPr>
          <a:lstStyle/>
          <a:p>
            <a:pPr algn="ctr"/>
            <a:r>
              <a:rPr lang="en-US" sz="1600" dirty="0" smtClean="0"/>
              <a:t>LOCAL-ZONAL</a:t>
            </a:r>
            <a:endParaRPr lang="en-US" sz="1600" dirty="0"/>
          </a:p>
        </p:txBody>
      </p:sp>
      <p:sp>
        <p:nvSpPr>
          <p:cNvPr id="22" name="Rectangle 21"/>
          <p:cNvSpPr/>
          <p:nvPr/>
        </p:nvSpPr>
        <p:spPr>
          <a:xfrm>
            <a:off x="28676" y="2661805"/>
            <a:ext cx="245433" cy="36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817977" y="5742403"/>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sp>
        <p:nvSpPr>
          <p:cNvPr id="10" name="TextBox 9"/>
          <p:cNvSpPr txBox="1"/>
          <p:nvPr/>
        </p:nvSpPr>
        <p:spPr>
          <a:xfrm rot="16200000">
            <a:off x="-794497" y="3789146"/>
            <a:ext cx="1829433" cy="307778"/>
          </a:xfrm>
          <a:prstGeom prst="rect">
            <a:avLst/>
          </a:prstGeom>
          <a:solidFill>
            <a:schemeClr val="bg1"/>
          </a:solidFill>
        </p:spPr>
        <p:txBody>
          <a:bodyPr wrap="square" rtlCol="0">
            <a:spAutoFit/>
          </a:bodyPr>
          <a:lstStyle/>
          <a:p>
            <a:pPr algn="ctr"/>
            <a:r>
              <a:rPr lang="en-US" sz="1400" b="1" dirty="0" smtClean="0"/>
              <a:t>Local basin NSE</a:t>
            </a:r>
            <a:endParaRPr lang="en-US" sz="1400" b="1" dirty="0"/>
          </a:p>
        </p:txBody>
      </p:sp>
      <p:cxnSp>
        <p:nvCxnSpPr>
          <p:cNvPr id="35" name="Straight Connector 34"/>
          <p:cNvCxnSpPr/>
          <p:nvPr/>
        </p:nvCxnSpPr>
        <p:spPr>
          <a:xfrm>
            <a:off x="655320" y="4501515"/>
            <a:ext cx="640080" cy="0"/>
          </a:xfrm>
          <a:prstGeom prst="line">
            <a:avLst/>
          </a:prstGeom>
          <a:ln w="28575">
            <a:solidFill>
              <a:srgbClr val="339966"/>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4920" y="4358640"/>
            <a:ext cx="1764730" cy="307777"/>
          </a:xfrm>
          <a:prstGeom prst="rect">
            <a:avLst/>
          </a:prstGeom>
          <a:noFill/>
        </p:spPr>
        <p:txBody>
          <a:bodyPr wrap="square" rtlCol="0">
            <a:spAutoFit/>
          </a:bodyPr>
          <a:lstStyle/>
          <a:p>
            <a:r>
              <a:rPr lang="en-US" sz="1400" dirty="0" smtClean="0"/>
              <a:t>ULM regionalized</a:t>
            </a:r>
            <a:endParaRPr lang="en-US" sz="1400" baseline="-25000" dirty="0"/>
          </a:p>
        </p:txBody>
      </p:sp>
      <p:cxnSp>
        <p:nvCxnSpPr>
          <p:cNvPr id="41" name="Straight Connector 40"/>
          <p:cNvCxnSpPr/>
          <p:nvPr/>
        </p:nvCxnSpPr>
        <p:spPr>
          <a:xfrm>
            <a:off x="673670" y="6388298"/>
            <a:ext cx="64008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3270" y="6245423"/>
            <a:ext cx="1764730" cy="307777"/>
          </a:xfrm>
          <a:prstGeom prst="rect">
            <a:avLst/>
          </a:prstGeom>
          <a:noFill/>
        </p:spPr>
        <p:txBody>
          <a:bodyPr wrap="square" rtlCol="0">
            <a:spAutoFit/>
          </a:bodyPr>
          <a:lstStyle/>
          <a:p>
            <a:r>
              <a:rPr lang="en-US" sz="1400" dirty="0" smtClean="0"/>
              <a:t>ULM regionalized</a:t>
            </a:r>
            <a:endParaRPr lang="en-US" sz="1400" baseline="-25000" dirty="0"/>
          </a:p>
        </p:txBody>
      </p:sp>
      <p:sp>
        <p:nvSpPr>
          <p:cNvPr id="23" name="Content Placeholder 2"/>
          <p:cNvSpPr txBox="1">
            <a:spLocks/>
          </p:cNvSpPr>
          <p:nvPr/>
        </p:nvSpPr>
        <p:spPr bwMode="auto">
          <a:xfrm>
            <a:off x="0" y="4983480"/>
            <a:ext cx="9144000" cy="1885950"/>
          </a:xfrm>
          <a:prstGeom prst="rect">
            <a:avLst/>
          </a:prstGeom>
          <a:solidFill>
            <a:schemeClr val="bg1"/>
          </a:solidFill>
          <a:ln>
            <a:noFill/>
          </a:ln>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Repeated the experiment, using only those attributes available globally (i.e. remove GAGES-II variables).</a:t>
            </a:r>
          </a:p>
          <a:p>
            <a:r>
              <a:rPr lang="en-US" sz="2400" dirty="0" smtClean="0"/>
              <a:t>Approach worked surprisingly well, when only globally-available data were used.</a:t>
            </a:r>
          </a:p>
        </p:txBody>
      </p:sp>
      <p:graphicFrame>
        <p:nvGraphicFramePr>
          <p:cNvPr id="26" name="Table 25"/>
          <p:cNvGraphicFramePr>
            <a:graphicFrameLocks noGrp="1"/>
          </p:cNvGraphicFramePr>
          <p:nvPr>
            <p:extLst>
              <p:ext uri="{D42A27DB-BD31-4B8C-83A1-F6EECF244321}">
                <p14:modId xmlns:p14="http://schemas.microsoft.com/office/powerpoint/2010/main" val="3416342488"/>
              </p:ext>
            </p:extLst>
          </p:nvPr>
        </p:nvGraphicFramePr>
        <p:xfrm>
          <a:off x="6122049" y="3042805"/>
          <a:ext cx="2979420" cy="2001260"/>
        </p:xfrm>
        <a:graphic>
          <a:graphicData uri="http://schemas.openxmlformats.org/drawingml/2006/table">
            <a:tbl>
              <a:tblPr firstRow="1" firstCol="1" bandRow="1"/>
              <a:tblGrid>
                <a:gridCol w="595884"/>
                <a:gridCol w="534405"/>
                <a:gridCol w="616377"/>
                <a:gridCol w="616377"/>
                <a:gridCol w="616377"/>
              </a:tblGrid>
              <a:tr h="393635">
                <a:tc rowSpan="2">
                  <a:txBody>
                    <a:bodyPr/>
                    <a:lstStyle/>
                    <a:p>
                      <a:pPr marL="0" marR="0" algn="ctr">
                        <a:spcBef>
                          <a:spcPts val="0"/>
                        </a:spcBef>
                        <a:spcAft>
                          <a:spcPts val="0"/>
                        </a:spcAft>
                      </a:pPr>
                      <a:endParaRPr lang="en-US" sz="1400" dirty="0">
                        <a:effectLst/>
                        <a:latin typeface="+mn-lt"/>
                        <a:ea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400" b="1" dirty="0" smtClean="0">
                          <a:effectLst/>
                          <a:latin typeface="+mn-lt"/>
                          <a:ea typeface="Times New Roman"/>
                          <a:cs typeface="Times New Roman"/>
                        </a:rPr>
                        <a:t>Calibration period</a:t>
                      </a:r>
                      <a:r>
                        <a:rPr lang="en-US" sz="1400" b="1" baseline="0" dirty="0" smtClean="0">
                          <a:effectLst/>
                          <a:latin typeface="+mn-lt"/>
                          <a:ea typeface="Times New Roman"/>
                          <a:cs typeface="Times New Roman"/>
                        </a:rPr>
                        <a:t> (20 </a:t>
                      </a:r>
                      <a:r>
                        <a:rPr lang="en-US" sz="1400" b="1" baseline="0" dirty="0" err="1" smtClean="0">
                          <a:effectLst/>
                          <a:latin typeface="+mn-lt"/>
                          <a:ea typeface="Times New Roman"/>
                          <a:cs typeface="Times New Roman"/>
                        </a:rPr>
                        <a:t>yrs</a:t>
                      </a:r>
                      <a:r>
                        <a:rPr lang="en-US" sz="1400" b="1" baseline="0" dirty="0" smtClean="0">
                          <a:effectLst/>
                          <a:latin typeface="+mn-lt"/>
                          <a:ea typeface="Times New Roman"/>
                          <a:cs typeface="Times New Roman"/>
                        </a:rPr>
                        <a:t>)</a:t>
                      </a:r>
                      <a:endParaRPr lang="en-US" sz="1400" b="1" dirty="0">
                        <a:effectLst/>
                        <a:latin typeface="+mn-lt"/>
                        <a:ea typeface="Times New Roman"/>
                        <a:cs typeface="Times New Roman"/>
                      </a:endParaRPr>
                    </a:p>
                  </a:txBody>
                  <a:tcPr marL="0" marR="0" marT="0"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pPr>
                      <a:r>
                        <a:rPr lang="en-US" sz="1400" b="1" dirty="0" smtClean="0">
                          <a:effectLst/>
                          <a:latin typeface="+mn-lt"/>
                          <a:ea typeface="Times New Roman"/>
                          <a:cs typeface="Times New Roman"/>
                        </a:rPr>
                        <a:t>Validation period</a:t>
                      </a:r>
                      <a:r>
                        <a:rPr lang="en-US" sz="1400" b="1" baseline="0" dirty="0" smtClean="0">
                          <a:effectLst/>
                          <a:latin typeface="+mn-lt"/>
                          <a:ea typeface="Times New Roman"/>
                          <a:cs typeface="Times New Roman"/>
                        </a:rPr>
                        <a:t> (20 </a:t>
                      </a:r>
                      <a:r>
                        <a:rPr lang="en-US" sz="1400" b="1" baseline="0" dirty="0" err="1" smtClean="0">
                          <a:effectLst/>
                          <a:latin typeface="+mn-lt"/>
                          <a:ea typeface="Times New Roman"/>
                          <a:cs typeface="Times New Roman"/>
                        </a:rPr>
                        <a:t>yrs</a:t>
                      </a:r>
                      <a:r>
                        <a:rPr lang="en-US" sz="1400" b="1" baseline="0" dirty="0" smtClean="0">
                          <a:effectLst/>
                          <a:latin typeface="+mn-lt"/>
                          <a:ea typeface="Times New Roman"/>
                          <a:cs typeface="Times New Roman"/>
                        </a:rPr>
                        <a:t>)</a:t>
                      </a:r>
                      <a:endParaRPr lang="en-US" sz="1400" b="1" dirty="0">
                        <a:effectLst/>
                        <a:latin typeface="+mn-lt"/>
                        <a:ea typeface="Times New Roman"/>
                        <a:cs typeface="Times New Roman"/>
                      </a:endParaRPr>
                    </a:p>
                  </a:txBody>
                  <a:tcPr marL="0" marR="0" marT="0" marB="0" anchor="ctr">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93635">
                <a:tc vMerge="1">
                  <a:txBody>
                    <a:bodyPr/>
                    <a:lstStyle/>
                    <a:p>
                      <a:endParaRPr lang="en-US"/>
                    </a:p>
                  </a:txBody>
                  <a:tcPr/>
                </a:tc>
                <a:tc>
                  <a:txBody>
                    <a:bodyPr/>
                    <a:lstStyle/>
                    <a:p>
                      <a:pPr marL="0" marR="0" algn="ctr">
                        <a:spcBef>
                          <a:spcPts val="0"/>
                        </a:spcBef>
                        <a:spcAft>
                          <a:spcPts val="0"/>
                        </a:spcAft>
                      </a:pPr>
                      <a:r>
                        <a:rPr lang="en-US" sz="1400" b="1" dirty="0">
                          <a:effectLst/>
                          <a:latin typeface="+mn-lt"/>
                          <a:ea typeface="Times New Roman"/>
                          <a:cs typeface="Times New Roman"/>
                        </a:rPr>
                        <a:t>Mean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err="1" smtClean="0">
                          <a:effectLst/>
                          <a:latin typeface="+mn-lt"/>
                          <a:ea typeface="Times New Roman"/>
                          <a:cs typeface="Times New Roman"/>
                        </a:rPr>
                        <a:t>Sdv</a:t>
                      </a:r>
                      <a:r>
                        <a:rPr lang="en-US" sz="1400" b="1" dirty="0" smtClean="0">
                          <a:effectLst/>
                          <a:latin typeface="+mn-lt"/>
                          <a:ea typeface="Times New Roman"/>
                          <a:cs typeface="Times New Roman"/>
                        </a:rPr>
                        <a:t>.</a:t>
                      </a:r>
                      <a:endParaRPr lang="en-US" sz="1400" b="1"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latin typeface="+mn-lt"/>
                          <a:ea typeface="Times New Roman"/>
                          <a:cs typeface="Times New Roman"/>
                        </a:rPr>
                        <a:t>Mean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err="1" smtClean="0">
                          <a:effectLst/>
                          <a:latin typeface="+mn-lt"/>
                          <a:ea typeface="Times New Roman"/>
                          <a:cs typeface="Times New Roman"/>
                        </a:rPr>
                        <a:t>Sdv</a:t>
                      </a:r>
                      <a:r>
                        <a:rPr lang="en-US" sz="1400" b="1" dirty="0" smtClean="0">
                          <a:effectLst/>
                          <a:latin typeface="+mn-lt"/>
                          <a:ea typeface="Times New Roman"/>
                          <a:cs typeface="Times New Roman"/>
                        </a:rPr>
                        <a:t>.</a:t>
                      </a:r>
                      <a:endParaRPr lang="en-US" sz="1400" b="1" dirty="0">
                        <a:effectLst/>
                        <a:latin typeface="+mn-lt"/>
                        <a:ea typeface="Times New Roman"/>
                        <a:cs typeface="Times New Roman"/>
                      </a:endParaRPr>
                    </a:p>
                  </a:txBody>
                  <a:tcPr marL="0" marR="0" marT="0" marB="0" anchor="ctr">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635">
                <a:tc>
                  <a:txBody>
                    <a:bodyPr/>
                    <a:lstStyle/>
                    <a:p>
                      <a:pPr marL="0" marR="0" algn="ctr">
                        <a:spcBef>
                          <a:spcPts val="0"/>
                        </a:spcBef>
                        <a:spcAft>
                          <a:spcPts val="0"/>
                        </a:spcAft>
                      </a:pPr>
                      <a:r>
                        <a:rPr lang="en-US" sz="1400" b="1" dirty="0" smtClean="0">
                          <a:effectLst/>
                          <a:latin typeface="+mn-lt"/>
                          <a:ea typeface="Times New Roman"/>
                          <a:cs typeface="Times New Roman"/>
                        </a:rPr>
                        <a:t>ULM</a:t>
                      </a:r>
                      <a:endParaRPr lang="en-US" sz="1050" b="1" baseline="-25000" dirty="0">
                        <a:effectLst/>
                        <a:latin typeface="+mn-lt"/>
                        <a:ea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0.5385</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0.5662</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0.5228</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0.5526</a:t>
                      </a:r>
                      <a:endParaRPr lang="en-US" sz="1400" dirty="0">
                        <a:effectLst/>
                        <a:latin typeface="+mn-lt"/>
                        <a:ea typeface="Times New Roman"/>
                        <a:cs typeface="Times New Roman"/>
                      </a:endParaRPr>
                    </a:p>
                  </a:txBody>
                  <a:tcPr marL="0" marR="0" marT="0" marB="0" anchor="ctr">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635">
                <a:tc>
                  <a:txBody>
                    <a:bodyPr/>
                    <a:lstStyle/>
                    <a:p>
                      <a:pPr marL="0" marR="0" algn="ctr">
                        <a:spcBef>
                          <a:spcPts val="0"/>
                        </a:spcBef>
                        <a:spcAft>
                          <a:spcPts val="0"/>
                        </a:spcAft>
                      </a:pPr>
                      <a:r>
                        <a:rPr lang="en-US" sz="1400" b="1" dirty="0" smtClean="0">
                          <a:effectLst/>
                          <a:latin typeface="+mn-lt"/>
                          <a:ea typeface="Times New Roman"/>
                          <a:cs typeface="Times New Roman"/>
                        </a:rPr>
                        <a:t>ULM</a:t>
                      </a:r>
                      <a:r>
                        <a:rPr lang="en-US" sz="1400" b="1" baseline="-25000" dirty="0" smtClean="0">
                          <a:effectLst/>
                          <a:latin typeface="+mn-lt"/>
                          <a:ea typeface="Times New Roman"/>
                          <a:cs typeface="Times New Roman"/>
                        </a:rPr>
                        <a:t>R</a:t>
                      </a:r>
                      <a:endParaRPr lang="en-US" sz="1400" b="1" baseline="-25000" dirty="0">
                        <a:effectLst/>
                        <a:latin typeface="+mn-lt"/>
                        <a:ea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0.4385</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0.4903</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0.4466</a:t>
                      </a:r>
                      <a:endParaRPr lang="en-US" sz="1400" dirty="0">
                        <a:effectLst/>
                        <a:latin typeface="+mn-lt"/>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0.4847</a:t>
                      </a:r>
                      <a:endParaRPr lang="en-US" sz="1400" dirty="0">
                        <a:effectLst/>
                        <a:latin typeface="+mn-lt"/>
                        <a:ea typeface="Times New Roman"/>
                        <a:cs typeface="Times New Roman"/>
                      </a:endParaRPr>
                    </a:p>
                  </a:txBody>
                  <a:tcPr marL="0" marR="0" marT="0" marB="0" anchor="ctr">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635">
                <a:tc>
                  <a:txBody>
                    <a:bodyPr/>
                    <a:lstStyle/>
                    <a:p>
                      <a:pPr marL="0" marR="0" algn="ctr">
                        <a:spcBef>
                          <a:spcPts val="0"/>
                        </a:spcBef>
                        <a:spcAft>
                          <a:spcPts val="0"/>
                        </a:spcAft>
                      </a:pPr>
                      <a:r>
                        <a:rPr lang="en-US" sz="1400" b="1" dirty="0" smtClean="0">
                          <a:effectLst/>
                          <a:latin typeface="+mn-lt"/>
                          <a:ea typeface="Times New Roman"/>
                          <a:cs typeface="Times New Roman"/>
                        </a:rPr>
                        <a:t>ULM</a:t>
                      </a:r>
                      <a:r>
                        <a:rPr lang="en-US" sz="1400" b="1" baseline="-25000" dirty="0" smtClean="0">
                          <a:effectLst/>
                          <a:latin typeface="+mn-lt"/>
                          <a:ea typeface="Times New Roman"/>
                          <a:cs typeface="Times New Roman"/>
                        </a:rPr>
                        <a:t>RG</a:t>
                      </a:r>
                      <a:endParaRPr lang="en-US" sz="1400" b="1" baseline="-25000" dirty="0">
                        <a:effectLst/>
                        <a:latin typeface="+mn-lt"/>
                        <a:ea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0.4148</a:t>
                      </a:r>
                      <a:endParaRPr lang="en-US" sz="1400" dirty="0">
                        <a:effectLst/>
                        <a:latin typeface="+mn-lt"/>
                        <a:ea typeface="Times New Roman"/>
                        <a:cs typeface="Times New Roman"/>
                      </a:endParaRPr>
                    </a:p>
                  </a:txBody>
                  <a:tcPr marL="0" marR="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0.4698</a:t>
                      </a:r>
                      <a:endParaRPr lang="en-US" sz="1400" dirty="0">
                        <a:effectLst/>
                        <a:latin typeface="+mn-lt"/>
                        <a:ea typeface="Times New Roman"/>
                        <a:cs typeface="Times New Roman"/>
                      </a:endParaRPr>
                    </a:p>
                  </a:txBody>
                  <a:tcPr marL="0" marR="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0.4323</a:t>
                      </a:r>
                      <a:endParaRPr lang="en-US" sz="1400" dirty="0">
                        <a:effectLst/>
                        <a:latin typeface="+mn-lt"/>
                        <a:ea typeface="Times New Roman"/>
                        <a:cs typeface="Times New Roman"/>
                      </a:endParaRPr>
                    </a:p>
                  </a:txBody>
                  <a:tcPr marL="0" marR="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ea typeface="Times New Roman"/>
                          <a:cs typeface="Times New Roman"/>
                        </a:rPr>
                        <a:t>0.4741</a:t>
                      </a:r>
                      <a:endParaRPr lang="en-US" sz="1400" dirty="0">
                        <a:effectLst/>
                        <a:latin typeface="+mn-lt"/>
                        <a:ea typeface="Times New Roman"/>
                        <a:cs typeface="Times New Roman"/>
                      </a:endParaRPr>
                    </a:p>
                  </a:txBody>
                  <a:tcPr marL="0" marR="0" marT="0" marB="0" anchor="ctr">
                    <a:lnL>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TextBox 27"/>
          <p:cNvSpPr txBox="1"/>
          <p:nvPr/>
        </p:nvSpPr>
        <p:spPr>
          <a:xfrm>
            <a:off x="6124675" y="2357005"/>
            <a:ext cx="3019325" cy="646331"/>
          </a:xfrm>
          <a:prstGeom prst="rect">
            <a:avLst/>
          </a:prstGeom>
          <a:noFill/>
        </p:spPr>
        <p:txBody>
          <a:bodyPr wrap="square" rtlCol="0">
            <a:spAutoFit/>
          </a:bodyPr>
          <a:lstStyle/>
          <a:p>
            <a:pPr algn="ctr"/>
            <a:r>
              <a:rPr lang="en-US" b="1" dirty="0" smtClean="0"/>
              <a:t>Nash-Sutcliffe Efficiency (NSE) over 220 basins</a:t>
            </a:r>
            <a:endParaRPr lang="en-US" b="1" dirty="0"/>
          </a:p>
        </p:txBody>
      </p:sp>
      <p:cxnSp>
        <p:nvCxnSpPr>
          <p:cNvPr id="29" name="Straight Connector 28"/>
          <p:cNvCxnSpPr/>
          <p:nvPr/>
        </p:nvCxnSpPr>
        <p:spPr>
          <a:xfrm>
            <a:off x="658430" y="4681418"/>
            <a:ext cx="64008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63025" y="4537293"/>
            <a:ext cx="2348855" cy="307777"/>
          </a:xfrm>
          <a:prstGeom prst="rect">
            <a:avLst/>
          </a:prstGeom>
          <a:noFill/>
        </p:spPr>
        <p:txBody>
          <a:bodyPr wrap="square" rtlCol="0">
            <a:spAutoFit/>
          </a:bodyPr>
          <a:lstStyle/>
          <a:p>
            <a:r>
              <a:rPr lang="en-US" sz="1400" dirty="0" smtClean="0"/>
              <a:t>ULM regionalized-Global</a:t>
            </a:r>
            <a:endParaRPr lang="en-US" sz="1400" baseline="-25000" dirty="0"/>
          </a:p>
        </p:txBody>
      </p:sp>
      <p:sp>
        <p:nvSpPr>
          <p:cNvPr id="37" name="TextBox 36"/>
          <p:cNvSpPr txBox="1"/>
          <p:nvPr/>
        </p:nvSpPr>
        <p:spPr>
          <a:xfrm>
            <a:off x="4267200" y="3145465"/>
            <a:ext cx="1295400" cy="276999"/>
          </a:xfrm>
          <a:prstGeom prst="rect">
            <a:avLst/>
          </a:prstGeom>
          <a:noFill/>
        </p:spPr>
        <p:txBody>
          <a:bodyPr wrap="square" rtlCol="0">
            <a:spAutoFit/>
          </a:bodyPr>
          <a:lstStyle/>
          <a:p>
            <a:pPr algn="r"/>
            <a:r>
              <a:rPr lang="el-GR" sz="1200" b="1" dirty="0" smtClean="0"/>
              <a:t>Θ</a:t>
            </a:r>
            <a:r>
              <a:rPr lang="en-US" sz="1200" b="1" baseline="-25000" dirty="0" smtClean="0"/>
              <a:t>ZONAL</a:t>
            </a:r>
            <a:endParaRPr lang="en-US" sz="1200" b="1" baseline="-25000" dirty="0"/>
          </a:p>
        </p:txBody>
      </p:sp>
    </p:spTree>
    <p:custDataLst>
      <p:tags r:id="rId1"/>
    </p:custDataLst>
    <p:extLst>
      <p:ext uri="{BB962C8B-B14F-4D97-AF65-F5344CB8AC3E}">
        <p14:creationId xmlns:p14="http://schemas.microsoft.com/office/powerpoint/2010/main" val="2392143373"/>
      </p:ext>
    </p:extLst>
  </p:cSld>
  <p:clrMapOvr>
    <a:masterClrMapping/>
  </p:clrMapOvr>
  <mc:AlternateContent xmlns:mc="http://schemas.openxmlformats.org/markup-compatibility/2006">
    <mc:Choice xmlns:p14="http://schemas.microsoft.com/office/powerpoint/2010/main" Requires="p14">
      <p:transition spd="slow" p14:dur="2000" advTm="42447"/>
    </mc:Choice>
    <mc:Fallback>
      <p:transition spd="slow" advTm="42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Conclusions/Recommendations</a:t>
            </a:r>
            <a:endParaRPr lang="en-US" dirty="0"/>
          </a:p>
        </p:txBody>
      </p:sp>
      <p:sp>
        <p:nvSpPr>
          <p:cNvPr id="3" name="Content Placeholder 2"/>
          <p:cNvSpPr>
            <a:spLocks noGrp="1"/>
          </p:cNvSpPr>
          <p:nvPr>
            <p:ph idx="1"/>
          </p:nvPr>
        </p:nvSpPr>
        <p:spPr>
          <a:xfrm>
            <a:off x="0" y="1371600"/>
            <a:ext cx="9144000" cy="5257800"/>
          </a:xfrm>
        </p:spPr>
        <p:txBody>
          <a:bodyPr>
            <a:normAutofit fontScale="92500" lnSpcReduction="10000"/>
          </a:bodyPr>
          <a:lstStyle/>
          <a:p>
            <a:r>
              <a:rPr lang="en-US" dirty="0" smtClean="0"/>
              <a:t>New data sets were incorporated into regionalization</a:t>
            </a:r>
          </a:p>
          <a:p>
            <a:r>
              <a:rPr lang="en-US" dirty="0" smtClean="0"/>
              <a:t>Searching for zonally representative parameters proved to be the most effective regionalization. </a:t>
            </a:r>
          </a:p>
          <a:p>
            <a:r>
              <a:rPr lang="en-US" dirty="0" smtClean="0"/>
              <a:t>Future work should continue searching for ways to re-sample model parameters prior to regionalization, as this was shown effective.</a:t>
            </a:r>
          </a:p>
          <a:p>
            <a:r>
              <a:rPr lang="en-US" dirty="0" smtClean="0"/>
              <a:t>Modest loss in skill for the global experiment are a testament to the </a:t>
            </a:r>
            <a:r>
              <a:rPr lang="en-US" dirty="0"/>
              <a:t>robustness of the step-wise </a:t>
            </a:r>
            <a:r>
              <a:rPr lang="en-US" dirty="0" smtClean="0"/>
              <a:t>PCR </a:t>
            </a:r>
            <a:r>
              <a:rPr lang="en-US" dirty="0"/>
              <a:t>method</a:t>
            </a:r>
            <a:r>
              <a:rPr lang="en-US" dirty="0" smtClean="0"/>
              <a:t>.</a:t>
            </a:r>
          </a:p>
          <a:p>
            <a:r>
              <a:rPr lang="en-US" dirty="0" smtClean="0"/>
              <a:t>Future work is underway looking at alternate domains, models, and catchment attributes.</a:t>
            </a:r>
          </a:p>
        </p:txBody>
      </p:sp>
    </p:spTree>
    <p:extLst>
      <p:ext uri="{BB962C8B-B14F-4D97-AF65-F5344CB8AC3E}">
        <p14:creationId xmlns:p14="http://schemas.microsoft.com/office/powerpoint/2010/main" val="763802711"/>
      </p:ext>
    </p:extLst>
  </p:cSld>
  <p:clrMapOvr>
    <a:masterClrMapping/>
  </p:clrMapOvr>
  <mc:AlternateContent xmlns:mc="http://schemas.openxmlformats.org/markup-compatibility/2006">
    <mc:Choice xmlns:p14="http://schemas.microsoft.com/office/powerpoint/2010/main" Requires="p14">
      <p:transition spd="slow" p14:dur="2000" advTm="33717"/>
    </mc:Choice>
    <mc:Fallback>
      <p:transition spd="slow" advTm="337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Dennis </a:t>
            </a:r>
            <a:r>
              <a:rPr lang="en-US" dirty="0" err="1" smtClean="0"/>
              <a:t>Lettenmaier</a:t>
            </a:r>
            <a:r>
              <a:rPr lang="en-US" dirty="0" smtClean="0"/>
              <a:t> (co-author)</a:t>
            </a:r>
          </a:p>
          <a:p>
            <a:r>
              <a:rPr lang="en-US" dirty="0" err="1" smtClean="0"/>
              <a:t>Dr</a:t>
            </a:r>
            <a:r>
              <a:rPr lang="en-US" dirty="0" smtClean="0"/>
              <a:t> Bart </a:t>
            </a:r>
            <a:r>
              <a:rPr lang="en-US" dirty="0" err="1" smtClean="0"/>
              <a:t>Nijssen</a:t>
            </a:r>
            <a:r>
              <a:rPr lang="en-US" dirty="0" smtClean="0"/>
              <a:t>, Eric Rosenberg for their advise and assistance</a:t>
            </a:r>
          </a:p>
          <a:p>
            <a:r>
              <a:rPr lang="en-US" dirty="0"/>
              <a:t>The work on which this paper is based was supported by NOAA Grant No. NA070AR4310210 to the University of </a:t>
            </a:r>
            <a:r>
              <a:rPr lang="en-US" dirty="0" smtClean="0"/>
              <a:t>Washington</a:t>
            </a:r>
          </a:p>
          <a:p>
            <a:r>
              <a:rPr lang="en-US" dirty="0"/>
              <a:t>This work has been submitted to Water Resources </a:t>
            </a:r>
            <a:r>
              <a:rPr lang="en-US" dirty="0" smtClean="0"/>
              <a:t>Research as:</a:t>
            </a:r>
          </a:p>
          <a:p>
            <a:pPr marL="0" indent="0" algn="ctr">
              <a:buNone/>
            </a:pPr>
            <a:r>
              <a:rPr lang="en-US" sz="1600" i="1" dirty="0" err="1" smtClean="0"/>
              <a:t>Livneh.B</a:t>
            </a:r>
            <a:r>
              <a:rPr lang="en-US" sz="1600" i="1" dirty="0" smtClean="0"/>
              <a:t>, and D.P. </a:t>
            </a:r>
            <a:r>
              <a:rPr lang="en-US" sz="1600" i="1" dirty="0" err="1" smtClean="0"/>
              <a:t>Lettenmaier</a:t>
            </a:r>
            <a:r>
              <a:rPr lang="en-US" sz="1600" i="1" dirty="0" smtClean="0"/>
              <a:t>, 2012: </a:t>
            </a:r>
            <a:r>
              <a:rPr lang="en-US" sz="1600" i="1" dirty="0"/>
              <a:t>Regional parameter estimation for the Unified Land </a:t>
            </a:r>
            <a:r>
              <a:rPr lang="en-US" sz="1600" i="1" dirty="0" smtClean="0"/>
              <a:t>Model, Water Resources Research (submitted).</a:t>
            </a:r>
          </a:p>
          <a:p>
            <a:r>
              <a:rPr lang="en-US" sz="2000" dirty="0"/>
              <a:t>D</a:t>
            </a:r>
            <a:r>
              <a:rPr lang="en-US" sz="2000" dirty="0" smtClean="0"/>
              <a:t>raft available on website: www.hydro.washington.edu/~blivneh</a:t>
            </a:r>
            <a:endParaRPr lang="en-US" sz="4000" dirty="0"/>
          </a:p>
        </p:txBody>
      </p:sp>
    </p:spTree>
    <p:extLst>
      <p:ext uri="{BB962C8B-B14F-4D97-AF65-F5344CB8AC3E}">
        <p14:creationId xmlns:p14="http://schemas.microsoft.com/office/powerpoint/2010/main" val="2855028352"/>
      </p:ext>
    </p:extLst>
  </p:cSld>
  <p:clrMapOvr>
    <a:masterClrMapping/>
  </p:clrMapOvr>
  <mc:AlternateContent xmlns:mc="http://schemas.openxmlformats.org/markup-compatibility/2006">
    <mc:Choice xmlns:p14="http://schemas.microsoft.com/office/powerpoint/2010/main" Requires="p14">
      <p:transition spd="slow" p14:dur="2000" advTm="13677"/>
    </mc:Choice>
    <mc:Fallback>
      <p:transition spd="slow" advTm="1367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5380037"/>
            <a:ext cx="8229600" cy="1173163"/>
          </a:xfrm>
        </p:spPr>
        <p:txBody>
          <a:bodyPr/>
          <a:lstStyle/>
          <a:p>
            <a:r>
              <a:rPr lang="en-US" dirty="0" smtClean="0"/>
              <a:t>Contact: Ben </a:t>
            </a:r>
            <a:r>
              <a:rPr lang="en-US" dirty="0" err="1" smtClean="0"/>
              <a:t>Livneh</a:t>
            </a:r>
            <a:r>
              <a:rPr lang="en-US" dirty="0" smtClean="0"/>
              <a:t>: blivneh@hydro.washington.edu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371600"/>
            <a:ext cx="5080000" cy="3810000"/>
          </a:xfrm>
          <a:prstGeom prst="rect">
            <a:avLst/>
          </a:prstGeom>
        </p:spPr>
      </p:pic>
    </p:spTree>
    <p:extLst>
      <p:ext uri="{BB962C8B-B14F-4D97-AF65-F5344CB8AC3E}">
        <p14:creationId xmlns:p14="http://schemas.microsoft.com/office/powerpoint/2010/main" val="3182990159"/>
      </p:ext>
    </p:extLst>
  </p:cSld>
  <p:clrMapOvr>
    <a:masterClrMapping/>
  </p:clrMapOvr>
  <mc:AlternateContent xmlns:mc="http://schemas.openxmlformats.org/markup-compatibility/2006">
    <mc:Choice xmlns:p14="http://schemas.microsoft.com/office/powerpoint/2010/main" Requires="p14">
      <p:transition spd="slow" p14:dur="2000" advTm="3049"/>
    </mc:Choice>
    <mc:Fallback>
      <p:transition spd="slow" advTm="304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Unified Land Model (ULM) was developed</a:t>
            </a:r>
            <a:r>
              <a:rPr lang="en-US" baseline="30000" dirty="0" smtClean="0"/>
              <a:t>1</a:t>
            </a:r>
          </a:p>
          <a:p>
            <a:r>
              <a:rPr lang="en-US" dirty="0" smtClean="0"/>
              <a:t>Rigorous calibrations performed at 220 basins</a:t>
            </a:r>
            <a:r>
              <a:rPr lang="en-US" baseline="30000" dirty="0" smtClean="0"/>
              <a:t>2</a:t>
            </a:r>
          </a:p>
          <a:p>
            <a:r>
              <a:rPr lang="en-US" dirty="0" smtClean="0"/>
              <a:t>Regionalize/transfer calibrated parameters</a:t>
            </a:r>
          </a:p>
          <a:p>
            <a:r>
              <a:rPr lang="en-US" dirty="0" smtClean="0"/>
              <a:t>Domain and catchment attribute data sets</a:t>
            </a:r>
          </a:p>
          <a:p>
            <a:r>
              <a:rPr lang="en-US" dirty="0"/>
              <a:t>Experimental set-up</a:t>
            </a:r>
            <a:endParaRPr lang="en-US" dirty="0" smtClean="0"/>
          </a:p>
          <a:p>
            <a:r>
              <a:rPr lang="en-US" dirty="0" smtClean="0"/>
              <a:t>Results</a:t>
            </a:r>
          </a:p>
          <a:p>
            <a:r>
              <a:rPr lang="en-US" dirty="0" smtClean="0"/>
              <a:t>Conclusions</a:t>
            </a:r>
          </a:p>
          <a:p>
            <a:endParaRPr lang="en-US" dirty="0"/>
          </a:p>
        </p:txBody>
      </p:sp>
      <p:cxnSp>
        <p:nvCxnSpPr>
          <p:cNvPr id="5" name="Straight Connector 4"/>
          <p:cNvCxnSpPr/>
          <p:nvPr/>
        </p:nvCxnSpPr>
        <p:spPr>
          <a:xfrm>
            <a:off x="685800" y="1862470"/>
            <a:ext cx="800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2450805"/>
            <a:ext cx="800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p:nvSpPr>
        <p:spPr bwMode="auto">
          <a:xfrm>
            <a:off x="-12177" y="6581775"/>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smtClean="0"/>
              <a:t>Livneh et al. 2011; 2. </a:t>
            </a:r>
            <a:r>
              <a:rPr lang="en-US" sz="1100" dirty="0" err="1" smtClean="0"/>
              <a:t>Livneh</a:t>
            </a:r>
            <a:r>
              <a:rPr lang="en-US" sz="1100" dirty="0" smtClean="0"/>
              <a:t> et al., 2012</a:t>
            </a:r>
            <a:endParaRPr lang="en-US" sz="1100" dirty="0"/>
          </a:p>
        </p:txBody>
      </p:sp>
    </p:spTree>
    <p:custDataLst>
      <p:tags r:id="rId1"/>
    </p:custDataLst>
    <p:extLst>
      <p:ext uri="{BB962C8B-B14F-4D97-AF65-F5344CB8AC3E}">
        <p14:creationId xmlns:p14="http://schemas.microsoft.com/office/powerpoint/2010/main" val="1825991618"/>
      </p:ext>
    </p:extLst>
  </p:cSld>
  <p:clrMapOvr>
    <a:masterClrMapping/>
  </p:clrMapOvr>
  <mc:AlternateContent xmlns:mc="http://schemas.openxmlformats.org/markup-compatibility/2006">
    <mc:Choice xmlns:p14="http://schemas.microsoft.com/office/powerpoint/2010/main" Requires="p14">
      <p:transition spd="slow" p14:dur="2000" advTm="36869"/>
    </mc:Choice>
    <mc:Fallback>
      <p:transition spd="slow" advTm="368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z="3200" dirty="0" smtClean="0"/>
              <a:t>Unified Land Model (ULM) Regionalization</a:t>
            </a:r>
          </a:p>
        </p:txBody>
      </p:sp>
      <p:sp>
        <p:nvSpPr>
          <p:cNvPr id="47107" name="Rectangle 3"/>
          <p:cNvSpPr>
            <a:spLocks noGrp="1"/>
          </p:cNvSpPr>
          <p:nvPr>
            <p:ph type="body" idx="1"/>
          </p:nvPr>
        </p:nvSpPr>
        <p:spPr>
          <a:xfrm>
            <a:off x="0" y="1524000"/>
            <a:ext cx="9144000" cy="2743200"/>
          </a:xfrm>
        </p:spPr>
        <p:txBody>
          <a:bodyPr>
            <a:normAutofit/>
          </a:bodyPr>
          <a:lstStyle/>
          <a:p>
            <a:r>
              <a:rPr lang="en-US" u="sng" dirty="0" smtClean="0"/>
              <a:t>Goal</a:t>
            </a:r>
            <a:r>
              <a:rPr lang="en-US" dirty="0" smtClean="0"/>
              <a:t>: establish a </a:t>
            </a:r>
            <a:r>
              <a:rPr lang="en-US" b="1" dirty="0" smtClean="0"/>
              <a:t>predictive relationship </a:t>
            </a:r>
            <a:r>
              <a:rPr lang="en-US" dirty="0" smtClean="0"/>
              <a:t>between </a:t>
            </a:r>
            <a:r>
              <a:rPr lang="en-US" b="1" dirty="0" smtClean="0"/>
              <a:t>ULM parameters, </a:t>
            </a:r>
            <a:r>
              <a:rPr lang="el-GR" b="1" dirty="0" smtClean="0"/>
              <a:t>Θ</a:t>
            </a:r>
            <a:r>
              <a:rPr lang="en-US" b="1" dirty="0" smtClean="0"/>
              <a:t>, </a:t>
            </a:r>
            <a:r>
              <a:rPr lang="en-US" dirty="0" smtClean="0"/>
              <a:t>and</a:t>
            </a:r>
            <a:r>
              <a:rPr lang="en-US" dirty="0"/>
              <a:t> </a:t>
            </a:r>
            <a:r>
              <a:rPr lang="en-US" b="1" dirty="0" smtClean="0"/>
              <a:t>observable catchment features, </a:t>
            </a:r>
            <a:r>
              <a:rPr lang="el-GR" b="1" dirty="0" smtClean="0"/>
              <a:t>η</a:t>
            </a:r>
            <a:r>
              <a:rPr lang="en-US" dirty="0"/>
              <a:t> </a:t>
            </a:r>
            <a:r>
              <a:rPr lang="en-US" dirty="0" smtClean="0"/>
              <a:t> (e.g. </a:t>
            </a:r>
            <a:r>
              <a:rPr lang="el-GR" i="1" dirty="0" smtClean="0"/>
              <a:t>θ</a:t>
            </a:r>
            <a:r>
              <a:rPr lang="en-US" dirty="0"/>
              <a:t>= a + b</a:t>
            </a:r>
            <a:r>
              <a:rPr lang="el-GR" i="1" dirty="0" smtClean="0"/>
              <a:t>η</a:t>
            </a:r>
            <a:r>
              <a:rPr lang="en-US" dirty="0" smtClean="0"/>
              <a:t>) for a new model, ULM.</a:t>
            </a:r>
            <a:endParaRPr lang="en-US" sz="2800" dirty="0" smtClean="0"/>
          </a:p>
          <a:p>
            <a:r>
              <a:rPr lang="en-US" sz="2800" u="sng" dirty="0"/>
              <a:t>Motivation:</a:t>
            </a:r>
            <a:r>
              <a:rPr lang="en-US" sz="2800" dirty="0"/>
              <a:t> </a:t>
            </a:r>
            <a:r>
              <a:rPr lang="en-US" sz="2800" dirty="0" smtClean="0"/>
              <a:t>extend recent model calibrations to </a:t>
            </a:r>
            <a:r>
              <a:rPr lang="en-US" sz="2800" dirty="0"/>
              <a:t>new </a:t>
            </a:r>
            <a:r>
              <a:rPr lang="en-US" sz="2800" dirty="0" smtClean="0"/>
              <a:t>domains; calibration </a:t>
            </a:r>
            <a:r>
              <a:rPr lang="en-US" sz="2800" dirty="0"/>
              <a:t>is often </a:t>
            </a:r>
            <a:r>
              <a:rPr lang="en-US" sz="2800" dirty="0" smtClean="0"/>
              <a:t>impractical/impossible.</a:t>
            </a:r>
          </a:p>
        </p:txBody>
      </p:sp>
      <p:sp>
        <p:nvSpPr>
          <p:cNvPr id="5" name="Slide Number Placeholder 4"/>
          <p:cNvSpPr>
            <a:spLocks noGrp="1"/>
          </p:cNvSpPr>
          <p:nvPr>
            <p:ph type="sldNum" sz="quarter" idx="12"/>
          </p:nvPr>
        </p:nvSpPr>
        <p:spPr/>
        <p:txBody>
          <a:bodyPr/>
          <a:lstStyle/>
          <a:p>
            <a:pPr>
              <a:defRPr/>
            </a:pPr>
            <a:fld id="{8C9FAEFF-8EE9-43B3-8ACA-C67123D56C06}" type="slidenum">
              <a:rPr lang="en-US"/>
              <a:pPr>
                <a:defRPr/>
              </a:pPr>
              <a:t>3</a:t>
            </a:fld>
            <a:endParaRPr lang="en-US"/>
          </a:p>
        </p:txBody>
      </p:sp>
      <p:pic>
        <p:nvPicPr>
          <p:cNvPr id="8" name="Picture 7" descr="conus.gfrac.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3657600" cy="242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1975" y="6488668"/>
            <a:ext cx="3657600" cy="369332"/>
          </a:xfrm>
          <a:prstGeom prst="rect">
            <a:avLst/>
          </a:prstGeom>
          <a:solidFill>
            <a:schemeClr val="bg1"/>
          </a:solidFill>
        </p:spPr>
        <p:txBody>
          <a:bodyPr wrap="square" rtlCol="0">
            <a:spAutoFit/>
          </a:bodyPr>
          <a:lstStyle/>
          <a:p>
            <a:pPr algn="ctr"/>
            <a:r>
              <a:rPr lang="en-US" b="1" dirty="0" smtClean="0"/>
              <a:t>ULM field capacity parameter</a:t>
            </a:r>
            <a:endParaRPr lang="en-US" b="1"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t="46883"/>
          <a:stretch/>
        </p:blipFill>
        <p:spPr>
          <a:xfrm>
            <a:off x="533400" y="4251291"/>
            <a:ext cx="3657600" cy="2276430"/>
          </a:xfrm>
          <a:prstGeom prst="rect">
            <a:avLst/>
          </a:prstGeom>
        </p:spPr>
      </p:pic>
      <p:sp>
        <p:nvSpPr>
          <p:cNvPr id="11" name="Rectangle 3"/>
          <p:cNvSpPr txBox="1">
            <a:spLocks/>
          </p:cNvSpPr>
          <p:nvPr/>
        </p:nvSpPr>
        <p:spPr bwMode="auto">
          <a:xfrm>
            <a:off x="3505200" y="5622891"/>
            <a:ext cx="533400" cy="44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i="1" dirty="0" smtClean="0"/>
              <a:t>θ</a:t>
            </a:r>
            <a:endParaRPr lang="en-US" sz="2800" dirty="0" smtClean="0"/>
          </a:p>
        </p:txBody>
      </p:sp>
      <p:sp>
        <p:nvSpPr>
          <p:cNvPr id="12" name="Rectangle 3"/>
          <p:cNvSpPr txBox="1">
            <a:spLocks/>
          </p:cNvSpPr>
          <p:nvPr/>
        </p:nvSpPr>
        <p:spPr bwMode="auto">
          <a:xfrm>
            <a:off x="7772400" y="5562600"/>
            <a:ext cx="533400" cy="44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i="1" dirty="0" smtClean="0"/>
              <a:t>η</a:t>
            </a:r>
            <a:endParaRPr lang="en-US" sz="2800" dirty="0" smtClean="0"/>
          </a:p>
        </p:txBody>
      </p:sp>
      <p:sp>
        <p:nvSpPr>
          <p:cNvPr id="14" name="TextBox 13"/>
          <p:cNvSpPr txBox="1"/>
          <p:nvPr/>
        </p:nvSpPr>
        <p:spPr>
          <a:xfrm>
            <a:off x="4876800" y="6496050"/>
            <a:ext cx="3657600" cy="369332"/>
          </a:xfrm>
          <a:prstGeom prst="rect">
            <a:avLst/>
          </a:prstGeom>
          <a:solidFill>
            <a:schemeClr val="bg1"/>
          </a:solidFill>
        </p:spPr>
        <p:txBody>
          <a:bodyPr wrap="square" rtlCol="0">
            <a:spAutoFit/>
          </a:bodyPr>
          <a:lstStyle/>
          <a:p>
            <a:pPr algn="ctr"/>
            <a:r>
              <a:rPr lang="en-US" b="1" dirty="0" smtClean="0"/>
              <a:t>Greenness Fraction (satellite)</a:t>
            </a:r>
            <a:endParaRPr lang="en-US" b="1" dirty="0"/>
          </a:p>
        </p:txBody>
      </p:sp>
    </p:spTree>
    <p:extLst>
      <p:ext uri="{BB962C8B-B14F-4D97-AF65-F5344CB8AC3E}">
        <p14:creationId xmlns:p14="http://schemas.microsoft.com/office/powerpoint/2010/main" val="4026555504"/>
      </p:ext>
    </p:extLst>
  </p:cSld>
  <p:clrMapOvr>
    <a:masterClrMapping/>
  </p:clrMapOvr>
  <p:transition advTm="5642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Experimental domain and </a:t>
            </a:r>
            <a:r>
              <a:rPr lang="en-US" dirty="0" err="1" smtClean="0"/>
              <a:t>predictands</a:t>
            </a:r>
            <a:r>
              <a:rPr lang="en-US" dirty="0" smtClean="0"/>
              <a:t>, </a:t>
            </a:r>
            <a:r>
              <a:rPr lang="el-GR" dirty="0" smtClean="0"/>
              <a:t>Θ</a:t>
            </a:r>
            <a:endParaRPr lang="en-US" dirty="0"/>
          </a:p>
        </p:txBody>
      </p:sp>
      <p:sp>
        <p:nvSpPr>
          <p:cNvPr id="3" name="Content Placeholder 2"/>
          <p:cNvSpPr>
            <a:spLocks noGrp="1"/>
          </p:cNvSpPr>
          <p:nvPr>
            <p:ph idx="1"/>
          </p:nvPr>
        </p:nvSpPr>
        <p:spPr>
          <a:xfrm>
            <a:off x="0" y="1143000"/>
            <a:ext cx="9144000" cy="2057400"/>
          </a:xfrm>
        </p:spPr>
        <p:txBody>
          <a:bodyPr>
            <a:noAutofit/>
          </a:bodyPr>
          <a:lstStyle/>
          <a:p>
            <a:r>
              <a:rPr lang="en-US" sz="2600" dirty="0" smtClean="0"/>
              <a:t>220 MOPEX</a:t>
            </a:r>
            <a:r>
              <a:rPr lang="en-US" sz="2600" baseline="30000" dirty="0" smtClean="0"/>
              <a:t>1</a:t>
            </a:r>
            <a:r>
              <a:rPr lang="en-US" sz="2600" dirty="0" smtClean="0"/>
              <a:t> basins, spanning a wide range of hydro-climatology</a:t>
            </a:r>
          </a:p>
          <a:p>
            <a:r>
              <a:rPr lang="en-US" sz="2600" dirty="0" smtClean="0"/>
              <a:t>Calibrated model parameters, </a:t>
            </a:r>
            <a:r>
              <a:rPr lang="el-GR" sz="2600" dirty="0" smtClean="0"/>
              <a:t>Θ</a:t>
            </a:r>
            <a:r>
              <a:rPr lang="en-US" sz="2600" dirty="0" smtClean="0"/>
              <a:t>, for each basin were obtained from a  recent study</a:t>
            </a:r>
            <a:r>
              <a:rPr lang="en-US" sz="2600" baseline="30000" dirty="0" smtClean="0"/>
              <a:t>2</a:t>
            </a:r>
            <a:r>
              <a:rPr lang="en-US" sz="2600" dirty="0" smtClean="0"/>
              <a:t> as inputs to the regionalization procedure (</a:t>
            </a:r>
            <a:r>
              <a:rPr lang="en-US" sz="2600" dirty="0" err="1" smtClean="0"/>
              <a:t>predictands</a:t>
            </a:r>
            <a:r>
              <a:rPr lang="en-US" sz="2600" dirty="0" smtClean="0"/>
              <a:t>).</a:t>
            </a:r>
            <a:endParaRPr lang="en-US" sz="26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96" b="33119"/>
          <a:stretch/>
        </p:blipFill>
        <p:spPr bwMode="auto">
          <a:xfrm>
            <a:off x="1036320" y="3200400"/>
            <a:ext cx="6126480" cy="3418158"/>
          </a:xfrm>
          <a:prstGeom prst="rect">
            <a:avLst/>
          </a:prstGeom>
          <a:ln>
            <a:noFill/>
          </a:ln>
          <a:extLst>
            <a:ext uri="{53640926-AAD7-44D8-BBD7-CCE9431645EC}">
              <a14:shadowObscured xmlns:a14="http://schemas.microsoft.com/office/drawing/2010/main"/>
            </a:ext>
          </a:extLst>
        </p:spPr>
      </p:pic>
      <p:sp>
        <p:nvSpPr>
          <p:cNvPr id="14" name="TextBox 14"/>
          <p:cNvSpPr txBox="1">
            <a:spLocks noChangeArrowheads="1"/>
          </p:cNvSpPr>
          <p:nvPr/>
        </p:nvSpPr>
        <p:spPr bwMode="auto">
          <a:xfrm>
            <a:off x="0" y="6581775"/>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err="1" smtClean="0"/>
              <a:t>Schaake</a:t>
            </a:r>
            <a:r>
              <a:rPr lang="en-US" sz="1100" dirty="0" smtClean="0"/>
              <a:t> et al., 2006; 2. </a:t>
            </a:r>
            <a:r>
              <a:rPr lang="en-US" sz="1100" dirty="0" err="1" smtClean="0"/>
              <a:t>Livneh</a:t>
            </a:r>
            <a:r>
              <a:rPr lang="en-US" sz="1100" dirty="0" smtClean="0"/>
              <a:t> et al., 2012</a:t>
            </a:r>
            <a:endParaRPr lang="en-US" sz="1100" dirty="0"/>
          </a:p>
        </p:txBody>
      </p:sp>
    </p:spTree>
    <p:extLst>
      <p:ext uri="{BB962C8B-B14F-4D97-AF65-F5344CB8AC3E}">
        <p14:creationId xmlns:p14="http://schemas.microsoft.com/office/powerpoint/2010/main" val="195929049"/>
      </p:ext>
    </p:extLst>
  </p:cSld>
  <p:clrMapOvr>
    <a:masterClrMapping/>
  </p:clrMapOvr>
  <mc:AlternateContent xmlns:mc="http://schemas.openxmlformats.org/markup-compatibility/2006">
    <mc:Choice xmlns:p14="http://schemas.microsoft.com/office/powerpoint/2010/main" Requires="p14">
      <p:transition spd="slow" p14:dur="2000" advTm="40440"/>
    </mc:Choice>
    <mc:Fallback>
      <p:transition spd="slow" advTm="404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3581400"/>
            <a:ext cx="8610600" cy="28194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normAutofit/>
          </a:bodyPr>
          <a:lstStyle/>
          <a:p>
            <a:r>
              <a:rPr lang="en-US" sz="3200" u="sng" dirty="0" smtClean="0"/>
              <a:t>Summary of candidate catchment attributes, </a:t>
            </a:r>
            <a:r>
              <a:rPr lang="el-GR" sz="3200" u="sng" dirty="0" smtClean="0"/>
              <a:t>η</a:t>
            </a:r>
            <a:endParaRPr lang="en-US" sz="3200" u="sng" dirty="0"/>
          </a:p>
        </p:txBody>
      </p:sp>
      <p:graphicFrame>
        <p:nvGraphicFramePr>
          <p:cNvPr id="6" name="Table 5"/>
          <p:cNvGraphicFramePr>
            <a:graphicFrameLocks noGrp="1"/>
          </p:cNvGraphicFramePr>
          <p:nvPr>
            <p:extLst>
              <p:ext uri="{D42A27DB-BD31-4B8C-83A1-F6EECF244321}">
                <p14:modId xmlns:p14="http://schemas.microsoft.com/office/powerpoint/2010/main" val="1337739807"/>
              </p:ext>
            </p:extLst>
          </p:nvPr>
        </p:nvGraphicFramePr>
        <p:xfrm>
          <a:off x="139994" y="1066800"/>
          <a:ext cx="8623006" cy="5273040"/>
        </p:xfrm>
        <a:graphic>
          <a:graphicData uri="http://schemas.openxmlformats.org/drawingml/2006/table">
            <a:tbl>
              <a:tblPr firstRow="1" firstCol="1" bandRow="1"/>
              <a:tblGrid>
                <a:gridCol w="4556552"/>
                <a:gridCol w="3097026"/>
                <a:gridCol w="969428"/>
              </a:tblGrid>
              <a:tr h="247924">
                <a:tc>
                  <a:txBody>
                    <a:bodyPr/>
                    <a:lstStyle/>
                    <a:p>
                      <a:pPr marL="0" marR="0">
                        <a:spcBef>
                          <a:spcPts val="0"/>
                        </a:spcBef>
                        <a:spcAft>
                          <a:spcPts val="0"/>
                        </a:spcAft>
                      </a:pPr>
                      <a:r>
                        <a:rPr lang="en-US" sz="1800" b="1" dirty="0" smtClean="0">
                          <a:effectLst/>
                          <a:latin typeface="+mn-lt"/>
                          <a:ea typeface="Times New Roman"/>
                          <a:cs typeface="Times New Roman"/>
                        </a:rPr>
                        <a:t>Meteorological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Times New Roman"/>
                          <a:cs typeface="Times New Roman"/>
                        </a:rPr>
                        <a:t>Description</a:t>
                      </a:r>
                      <a:endParaRPr lang="en-US" sz="18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effectLst/>
                          <a:latin typeface="+mn-lt"/>
                          <a:ea typeface="Times New Roman"/>
                          <a:cs typeface="Times New Roman"/>
                        </a:rPr>
                        <a:t>Quantity</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30">
                <a:tc>
                  <a:txBody>
                    <a:bodyPr/>
                    <a:lstStyle/>
                    <a:p>
                      <a:pPr marL="0" marR="0">
                        <a:spcBef>
                          <a:spcPts val="0"/>
                        </a:spcBef>
                        <a:spcAft>
                          <a:spcPts val="0"/>
                        </a:spcAft>
                      </a:pPr>
                      <a:r>
                        <a:rPr lang="en-US" sz="1400" dirty="0">
                          <a:effectLst/>
                          <a:latin typeface="+mn-lt"/>
                          <a:ea typeface="Times New Roman"/>
                          <a:cs typeface="Times New Roman"/>
                        </a:rPr>
                        <a:t>Precipitation, Temperature, Wind – monthly, seasonal, annual means, standard deviations, minima, and maxima</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Derived from station co-op data and reanalysis fields (wind </a:t>
                      </a:r>
                      <a:r>
                        <a:rPr lang="en-US" sz="1400" dirty="0" smtClean="0">
                          <a:effectLst/>
                          <a:latin typeface="+mn-lt"/>
                          <a:ea typeface="Times New Roman"/>
                          <a:cs typeface="Times New Roman"/>
                        </a:rPr>
                        <a:t>only)</a:t>
                      </a:r>
                      <a:r>
                        <a:rPr lang="en-US" sz="1400" baseline="30000" dirty="0" smtClean="0">
                          <a:effectLst/>
                          <a:latin typeface="+mn-lt"/>
                          <a:ea typeface="Times New Roman"/>
                          <a:cs typeface="Times New Roman"/>
                        </a:rPr>
                        <a:t>1</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16</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2">
                <a:tc gridSpan="3">
                  <a:txBody>
                    <a:bodyPr/>
                    <a:lstStyle/>
                    <a:p>
                      <a:pPr marL="0" marR="0">
                        <a:spcBef>
                          <a:spcPts val="0"/>
                        </a:spcBef>
                        <a:spcAft>
                          <a:spcPts val="0"/>
                        </a:spcAft>
                      </a:pPr>
                      <a:r>
                        <a:rPr lang="en-US" sz="1800" b="1" dirty="0">
                          <a:effectLst/>
                          <a:latin typeface="+mn-lt"/>
                          <a:ea typeface="Times New Roman"/>
                          <a:cs typeface="Times New Roman"/>
                        </a:rPr>
                        <a:t>Geomorphic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9245">
                <a:tc>
                  <a:txBody>
                    <a:bodyPr/>
                    <a:lstStyle/>
                    <a:p>
                      <a:pPr marL="0" marR="0">
                        <a:spcBef>
                          <a:spcPts val="0"/>
                        </a:spcBef>
                        <a:spcAft>
                          <a:spcPts val="0"/>
                        </a:spcAft>
                      </a:pPr>
                      <a:r>
                        <a:rPr lang="en-US" sz="1400">
                          <a:effectLst/>
                          <a:latin typeface="+mn-lt"/>
                          <a:ea typeface="Times New Roman"/>
                          <a:cs typeface="Times New Roman"/>
                        </a:rPr>
                        <a:t>Basin area, mean elevation, maximum relief, approx. length of main stream, relief ratio, shape factor, length-to-width ratio, elongation ratio</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Defined from DEM and USGS GIS HUC 250K </a:t>
                      </a:r>
                      <a:r>
                        <a:rPr lang="en-US" sz="1400" dirty="0" smtClean="0">
                          <a:effectLst/>
                          <a:latin typeface="+mn-lt"/>
                          <a:ea typeface="Times New Roman"/>
                          <a:cs typeface="Times New Roman"/>
                        </a:rPr>
                        <a:t>database</a:t>
                      </a:r>
                      <a:r>
                        <a:rPr lang="en-US" sz="1400" baseline="30000" dirty="0" smtClean="0">
                          <a:effectLst/>
                          <a:latin typeface="+mn-lt"/>
                          <a:ea typeface="Times New Roman"/>
                          <a:cs typeface="Times New Roman"/>
                        </a:rPr>
                        <a:t>2</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8</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2">
                <a:tc>
                  <a:txBody>
                    <a:bodyPr/>
                    <a:lstStyle/>
                    <a:p>
                      <a:pPr marL="0" marR="0">
                        <a:spcBef>
                          <a:spcPts val="0"/>
                        </a:spcBef>
                        <a:spcAft>
                          <a:spcPts val="0"/>
                        </a:spcAft>
                      </a:pPr>
                      <a:r>
                        <a:rPr lang="en-US" sz="1800" b="1" dirty="0">
                          <a:effectLst/>
                          <a:latin typeface="+mn-lt"/>
                          <a:ea typeface="Times New Roman"/>
                          <a:cs typeface="Times New Roman"/>
                        </a:rPr>
                        <a:t>Land surface characteristic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mn-lt"/>
                          <a:ea typeface="Times New Roman"/>
                          <a:cs typeface="Times New Roman"/>
                        </a:rPr>
                        <a:t> </a:t>
                      </a:r>
                      <a:endParaRPr lang="en-US" sz="140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highlight>
                            <a:srgbClr val="FFFF00"/>
                          </a:highlight>
                          <a:latin typeface="+mn-lt"/>
                          <a:ea typeface="Times New Roman"/>
                          <a:cs typeface="Times New Roman"/>
                        </a:rPr>
                        <a:t> </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60">
                <a:tc>
                  <a:txBody>
                    <a:bodyPr/>
                    <a:lstStyle/>
                    <a:p>
                      <a:pPr marL="0" marR="0">
                        <a:spcBef>
                          <a:spcPts val="0"/>
                        </a:spcBef>
                        <a:spcAft>
                          <a:spcPts val="0"/>
                        </a:spcAft>
                      </a:pPr>
                      <a:r>
                        <a:rPr lang="en-US" sz="1400" dirty="0">
                          <a:effectLst/>
                          <a:latin typeface="+mn-lt"/>
                          <a:ea typeface="Times New Roman"/>
                          <a:cs typeface="Times New Roman"/>
                        </a:rPr>
                        <a:t>Percentage of basin covered in forest; Satellite-based greenness fraction and albedo – monthly, seasonal, annual means, standard deviations, minimums, and maximums</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Required as inputs into </a:t>
                      </a:r>
                      <a:r>
                        <a:rPr lang="en-US" sz="1400" dirty="0" smtClean="0">
                          <a:effectLst/>
                          <a:latin typeface="+mn-lt"/>
                          <a:ea typeface="Times New Roman"/>
                          <a:cs typeface="Times New Roman"/>
                        </a:rPr>
                        <a:t>ULM</a:t>
                      </a:r>
                      <a:r>
                        <a:rPr lang="en-US" sz="1400" baseline="30000" dirty="0" smtClean="0">
                          <a:effectLst/>
                          <a:latin typeface="+mn-lt"/>
                          <a:ea typeface="Times New Roman"/>
                          <a:cs typeface="Times New Roman"/>
                        </a:rPr>
                        <a:t>3</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22</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2">
                <a:tc>
                  <a:txBody>
                    <a:bodyPr/>
                    <a:lstStyle/>
                    <a:p>
                      <a:pPr marL="0" marR="0">
                        <a:spcBef>
                          <a:spcPts val="0"/>
                        </a:spcBef>
                        <a:spcAft>
                          <a:spcPts val="0"/>
                        </a:spcAft>
                      </a:pPr>
                      <a:r>
                        <a:rPr lang="en-US" sz="1800" b="1" dirty="0" smtClean="0">
                          <a:effectLst/>
                          <a:latin typeface="+mn-lt"/>
                          <a:ea typeface="Times New Roman"/>
                          <a:cs typeface="Times New Roman"/>
                        </a:rPr>
                        <a:t>Soil texture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mn-lt"/>
                          <a:ea typeface="Times New Roman"/>
                          <a:cs typeface="Times New Roman"/>
                        </a:rPr>
                        <a:t> </a:t>
                      </a:r>
                      <a:endParaRPr lang="en-US" sz="140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highlight>
                            <a:srgbClr val="FFFF00"/>
                          </a:highlight>
                          <a:latin typeface="+mn-lt"/>
                          <a:ea typeface="Times New Roman"/>
                          <a:cs typeface="Times New Roman"/>
                        </a:rPr>
                        <a:t> </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30">
                <a:tc>
                  <a:txBody>
                    <a:bodyPr/>
                    <a:lstStyle/>
                    <a:p>
                      <a:pPr marL="0" marR="0">
                        <a:spcBef>
                          <a:spcPts val="0"/>
                        </a:spcBef>
                        <a:spcAft>
                          <a:spcPts val="0"/>
                        </a:spcAft>
                      </a:pPr>
                      <a:r>
                        <a:rPr lang="en-US" sz="1400">
                          <a:effectLst/>
                          <a:latin typeface="+mn-lt"/>
                          <a:ea typeface="Times New Roman"/>
                          <a:cs typeface="Times New Roman"/>
                        </a:rPr>
                        <a:t>Tension and free water storages, hydraulic conductivities, impervious areas, percolation constant, recession slope.</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0" dirty="0" smtClean="0">
                          <a:effectLst/>
                          <a:latin typeface="+mn-lt"/>
                          <a:ea typeface="Times New Roman"/>
                          <a:cs typeface="Times New Roman"/>
                        </a:rPr>
                        <a:t>Sacramento model </a:t>
                      </a:r>
                      <a:r>
                        <a:rPr lang="en-US" sz="1400" i="1" dirty="0" smtClean="0">
                          <a:effectLst/>
                          <a:latin typeface="+mn-lt"/>
                          <a:ea typeface="Times New Roman"/>
                          <a:cs typeface="Times New Roman"/>
                        </a:rPr>
                        <a:t>a </a:t>
                      </a:r>
                      <a:r>
                        <a:rPr lang="en-US" sz="1400" i="1" dirty="0">
                          <a:effectLst/>
                          <a:latin typeface="+mn-lt"/>
                          <a:ea typeface="Times New Roman"/>
                          <a:cs typeface="Times New Roman"/>
                        </a:rPr>
                        <a:t>priori</a:t>
                      </a:r>
                      <a:r>
                        <a:rPr lang="en-US" sz="1400" dirty="0">
                          <a:effectLst/>
                          <a:latin typeface="+mn-lt"/>
                          <a:ea typeface="Times New Roman"/>
                          <a:cs typeface="Times New Roman"/>
                        </a:rPr>
                        <a:t> values from soil texture </a:t>
                      </a:r>
                      <a:r>
                        <a:rPr lang="en-US" sz="1400" dirty="0" smtClean="0">
                          <a:effectLst/>
                          <a:latin typeface="+mn-lt"/>
                          <a:ea typeface="Times New Roman"/>
                          <a:cs typeface="Times New Roman"/>
                        </a:rPr>
                        <a:t>relationship</a:t>
                      </a:r>
                      <a:r>
                        <a:rPr lang="en-US" sz="1400" baseline="30000" dirty="0" smtClean="0">
                          <a:effectLst/>
                          <a:latin typeface="+mn-lt"/>
                          <a:ea typeface="Times New Roman"/>
                          <a:cs typeface="Times New Roman"/>
                        </a:rPr>
                        <a:t>4</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13</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962">
                <a:tc gridSpan="3">
                  <a:txBody>
                    <a:bodyPr/>
                    <a:lstStyle/>
                    <a:p>
                      <a:pPr marL="0" marR="0">
                        <a:spcBef>
                          <a:spcPts val="0"/>
                        </a:spcBef>
                        <a:spcAft>
                          <a:spcPts val="0"/>
                        </a:spcAft>
                      </a:pPr>
                      <a:r>
                        <a:rPr lang="en-US" sz="1800" b="1" dirty="0">
                          <a:effectLst/>
                          <a:latin typeface="+mn-lt"/>
                          <a:ea typeface="Times New Roman"/>
                          <a:cs typeface="Times New Roman"/>
                        </a:rPr>
                        <a:t>Remote sensing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2830">
                <a:tc>
                  <a:txBody>
                    <a:bodyPr/>
                    <a:lstStyle/>
                    <a:p>
                      <a:pPr marL="0" marR="0">
                        <a:spcBef>
                          <a:spcPts val="0"/>
                        </a:spcBef>
                        <a:spcAft>
                          <a:spcPts val="0"/>
                        </a:spcAft>
                      </a:pPr>
                      <a:r>
                        <a:rPr lang="en-US" sz="1400">
                          <a:effectLst/>
                          <a:latin typeface="+mn-lt"/>
                          <a:ea typeface="Times New Roman"/>
                          <a:cs typeface="Times New Roman"/>
                        </a:rPr>
                        <a:t>Evapotranspiration – monthly, seasonal, annual means, standard deviations, minima, and maxima</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Derived entirely from satellite data (MODIS, </a:t>
                      </a:r>
                      <a:r>
                        <a:rPr lang="en-US" sz="1400" dirty="0" smtClean="0">
                          <a:effectLst/>
                          <a:latin typeface="+mn-lt"/>
                          <a:ea typeface="Times New Roman"/>
                          <a:cs typeface="Times New Roman"/>
                        </a:rPr>
                        <a:t>SRB)</a:t>
                      </a:r>
                      <a:r>
                        <a:rPr lang="en-US" sz="1400" baseline="30000" dirty="0" smtClean="0">
                          <a:effectLst/>
                          <a:latin typeface="+mn-lt"/>
                          <a:ea typeface="Times New Roman"/>
                          <a:cs typeface="Times New Roman"/>
                        </a:rPr>
                        <a:t>5</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8</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30">
                <a:tc>
                  <a:txBody>
                    <a:bodyPr/>
                    <a:lstStyle/>
                    <a:p>
                      <a:pPr marL="0" marR="0">
                        <a:spcBef>
                          <a:spcPts val="0"/>
                        </a:spcBef>
                        <a:spcAft>
                          <a:spcPts val="0"/>
                        </a:spcAft>
                      </a:pPr>
                      <a:r>
                        <a:rPr lang="en-US" sz="1400">
                          <a:effectLst/>
                          <a:latin typeface="+mn-lt"/>
                          <a:ea typeface="Times New Roman"/>
                          <a:cs typeface="Times New Roman"/>
                        </a:rPr>
                        <a:t>TWSC – monthly, seasonal, annual means, standard deviations, minima, and maxima</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GRACE data, mean of 3 processing </a:t>
                      </a:r>
                      <a:r>
                        <a:rPr lang="en-US" sz="1400" dirty="0" smtClean="0">
                          <a:effectLst/>
                          <a:latin typeface="+mn-lt"/>
                          <a:ea typeface="Times New Roman"/>
                          <a:cs typeface="Times New Roman"/>
                        </a:rPr>
                        <a:t>streams</a:t>
                      </a:r>
                      <a:r>
                        <a:rPr lang="en-US" sz="1400" baseline="30000" dirty="0" smtClean="0">
                          <a:effectLst/>
                          <a:latin typeface="+mn-lt"/>
                          <a:ea typeface="Times New Roman"/>
                          <a:cs typeface="Times New Roman"/>
                        </a:rPr>
                        <a:t>6</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tcPr>
                </a:tc>
                <a:tc>
                  <a:txBody>
                    <a:bodyPr/>
                    <a:lstStyle/>
                    <a:p>
                      <a:pPr marL="0" marR="0" algn="ctr">
                        <a:spcBef>
                          <a:spcPts val="0"/>
                        </a:spcBef>
                        <a:spcAft>
                          <a:spcPts val="0"/>
                        </a:spcAft>
                      </a:pPr>
                      <a:r>
                        <a:rPr lang="en-US" sz="1800" dirty="0" smtClean="0">
                          <a:effectLst/>
                          <a:latin typeface="+mn-lt"/>
                          <a:ea typeface="Times New Roman"/>
                          <a:cs typeface="Times New Roman"/>
                        </a:rPr>
                        <a:t>8</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123962">
                <a:tc gridSpan="3">
                  <a:txBody>
                    <a:bodyPr/>
                    <a:lstStyle/>
                    <a:p>
                      <a:pPr marL="0" marR="0">
                        <a:spcBef>
                          <a:spcPts val="0"/>
                        </a:spcBef>
                        <a:spcAft>
                          <a:spcPts val="0"/>
                        </a:spcAft>
                      </a:pPr>
                      <a:r>
                        <a:rPr lang="en-US" sz="1800" b="1" dirty="0">
                          <a:effectLst/>
                          <a:latin typeface="+mn-lt"/>
                          <a:ea typeface="Times New Roman"/>
                          <a:cs typeface="Times New Roman"/>
                        </a:rPr>
                        <a:t>GAGES-II attributes</a:t>
                      </a:r>
                      <a:endParaRPr lang="en-US" sz="1800" dirty="0">
                        <a:effectLst/>
                        <a:latin typeface="+mn-lt"/>
                        <a:ea typeface="Times New Roman"/>
                        <a:cs typeface="Times New Roman"/>
                      </a:endParaRPr>
                    </a:p>
                  </a:txBody>
                  <a:tcPr marL="54750" marR="54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9245">
                <a:tc>
                  <a:txBody>
                    <a:bodyPr/>
                    <a:lstStyle/>
                    <a:p>
                      <a:pPr marL="0" marR="0">
                        <a:spcBef>
                          <a:spcPts val="0"/>
                        </a:spcBef>
                        <a:spcAft>
                          <a:spcPts val="0"/>
                        </a:spcAft>
                      </a:pPr>
                      <a:r>
                        <a:rPr lang="en-US" sz="1400">
                          <a:effectLst/>
                          <a:latin typeface="+mn-lt"/>
                          <a:ea typeface="Times New Roman"/>
                          <a:cs typeface="Times New Roman"/>
                        </a:rPr>
                        <a:t>Soils data, climatic, land-use, morphology transitionary data, population density, drainage density classes, and anthropogenic disturbance factors</a:t>
                      </a:r>
                    </a:p>
                  </a:txBody>
                  <a:tcPr marL="54750" marR="547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a:cs typeface="Times New Roman"/>
                        </a:rPr>
                        <a:t>A single basin-average value for each field, only floating point data considered (i.e. no integer class </a:t>
                      </a:r>
                      <a:r>
                        <a:rPr lang="en-US" sz="1400" dirty="0" smtClean="0">
                          <a:effectLst/>
                          <a:latin typeface="+mn-lt"/>
                          <a:ea typeface="Times New Roman"/>
                          <a:cs typeface="Times New Roman"/>
                        </a:rPr>
                        <a:t>data)</a:t>
                      </a:r>
                      <a:r>
                        <a:rPr lang="en-US" sz="1400" baseline="30000" dirty="0" smtClean="0">
                          <a:effectLst/>
                          <a:latin typeface="+mn-lt"/>
                          <a:ea typeface="Times New Roman"/>
                          <a:cs typeface="Times New Roman"/>
                        </a:rPr>
                        <a:t>7</a:t>
                      </a:r>
                      <a:endParaRPr lang="en-US" sz="1400" baseline="30000" dirty="0">
                        <a:effectLst/>
                        <a:latin typeface="+mn-lt"/>
                        <a:ea typeface="Times New Roman"/>
                        <a:cs typeface="Times New Roman"/>
                      </a:endParaRPr>
                    </a:p>
                  </a:txBody>
                  <a:tcPr marL="54750" marR="547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Times New Roman"/>
                          <a:cs typeface="Times New Roman"/>
                        </a:rPr>
                        <a:t>313</a:t>
                      </a:r>
                      <a:endParaRPr lang="en-US" sz="1800" dirty="0">
                        <a:effectLst/>
                        <a:latin typeface="+mn-lt"/>
                        <a:ea typeface="Times New Roman"/>
                        <a:cs typeface="Times New Roman"/>
                      </a:endParaRPr>
                    </a:p>
                  </a:txBody>
                  <a:tcPr marL="54750" marR="547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7439890" y="6400800"/>
            <a:ext cx="1447800" cy="381000"/>
          </a:xfrm>
          <a:prstGeom prst="rect">
            <a:avLst/>
          </a:prstGeom>
          <a:noFill/>
        </p:spPr>
        <p:txBody>
          <a:bodyPr wrap="square" rtlCol="0">
            <a:spAutoFit/>
          </a:bodyPr>
          <a:lstStyle/>
          <a:p>
            <a:r>
              <a:rPr lang="en-US" b="1" dirty="0" smtClean="0"/>
              <a:t>Total: 388</a:t>
            </a:r>
            <a:endParaRPr lang="en-US" b="1" dirty="0"/>
          </a:p>
        </p:txBody>
      </p:sp>
      <p:sp>
        <p:nvSpPr>
          <p:cNvPr id="7" name="TextBox 14"/>
          <p:cNvSpPr txBox="1">
            <a:spLocks noChangeArrowheads="1"/>
          </p:cNvSpPr>
          <p:nvPr/>
        </p:nvSpPr>
        <p:spPr bwMode="auto">
          <a:xfrm>
            <a:off x="0" y="6425702"/>
            <a:ext cx="7239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smtClean="0"/>
              <a:t>Livneh et al. 2012b; 2. </a:t>
            </a:r>
            <a:r>
              <a:rPr lang="en-US" sz="1100" dirty="0" err="1" smtClean="0"/>
              <a:t>Seaber</a:t>
            </a:r>
            <a:r>
              <a:rPr lang="en-US" sz="1100" dirty="0" smtClean="0"/>
              <a:t> et al. 1987; 2. </a:t>
            </a:r>
            <a:r>
              <a:rPr lang="en-US" sz="1100" dirty="0" err="1" smtClean="0"/>
              <a:t>Gutman</a:t>
            </a:r>
            <a:r>
              <a:rPr lang="en-US" sz="1100" dirty="0" smtClean="0"/>
              <a:t> and </a:t>
            </a:r>
            <a:r>
              <a:rPr lang="en-US" sz="1100" dirty="0" err="1" smtClean="0"/>
              <a:t>Ivanov</a:t>
            </a:r>
            <a:r>
              <a:rPr lang="en-US" sz="1100" dirty="0" smtClean="0"/>
              <a:t>, 1998; 4. </a:t>
            </a:r>
            <a:r>
              <a:rPr lang="en-US" sz="1100" dirty="0" err="1" smtClean="0"/>
              <a:t>Koren</a:t>
            </a:r>
            <a:r>
              <a:rPr lang="en-US" sz="1100" dirty="0" smtClean="0"/>
              <a:t> et al. 2003; 5. Tang et al. 2009; 6. Swenson and </a:t>
            </a:r>
            <a:r>
              <a:rPr lang="en-US" sz="1100" dirty="0" err="1" smtClean="0"/>
              <a:t>Wahr</a:t>
            </a:r>
            <a:r>
              <a:rPr lang="en-US" sz="1100" dirty="0" smtClean="0"/>
              <a:t>, 2006, Falcone et al. 2010 </a:t>
            </a:r>
            <a:endParaRPr lang="en-US" sz="1100" dirty="0"/>
          </a:p>
        </p:txBody>
      </p:sp>
    </p:spTree>
    <p:custDataLst>
      <p:tags r:id="rId1"/>
    </p:custDataLst>
    <p:extLst>
      <p:ext uri="{BB962C8B-B14F-4D97-AF65-F5344CB8AC3E}">
        <p14:creationId xmlns:p14="http://schemas.microsoft.com/office/powerpoint/2010/main" val="2550054832"/>
      </p:ext>
    </p:extLst>
  </p:cSld>
  <p:clrMapOvr>
    <a:masterClrMapping/>
  </p:clrMapOvr>
  <mc:AlternateContent xmlns:mc="http://schemas.openxmlformats.org/markup-compatibility/2006">
    <mc:Choice xmlns:p14="http://schemas.microsoft.com/office/powerpoint/2010/main" Requires="p14">
      <p:transition spd="slow" p14:dur="2000" advTm="92139"/>
    </mc:Choice>
    <mc:Fallback>
      <p:transition spd="slow" advTm="92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Regionalization methodology</a:t>
            </a:r>
            <a:endParaRPr lang="en-US" dirty="0"/>
          </a:p>
        </p:txBody>
      </p:sp>
      <p:sp>
        <p:nvSpPr>
          <p:cNvPr id="3" name="Content Placeholder 2"/>
          <p:cNvSpPr>
            <a:spLocks noGrp="1"/>
          </p:cNvSpPr>
          <p:nvPr>
            <p:ph idx="1"/>
          </p:nvPr>
        </p:nvSpPr>
        <p:spPr>
          <a:xfrm>
            <a:off x="0" y="1219200"/>
            <a:ext cx="9144000" cy="4983163"/>
          </a:xfrm>
        </p:spPr>
        <p:txBody>
          <a:bodyPr>
            <a:noAutofit/>
          </a:bodyPr>
          <a:lstStyle/>
          <a:p>
            <a:r>
              <a:rPr lang="en-US" sz="3000" b="1" dirty="0" smtClean="0"/>
              <a:t>Step-wise principal components regression (PCR) </a:t>
            </a:r>
            <a:r>
              <a:rPr lang="en-US" sz="3000" dirty="0" smtClean="0"/>
              <a:t>procedure</a:t>
            </a:r>
            <a:r>
              <a:rPr lang="en-US" sz="3000" baseline="30000" dirty="0" smtClean="0"/>
              <a:t>1,2 </a:t>
            </a:r>
            <a:r>
              <a:rPr lang="en-US" sz="3000" dirty="0" smtClean="0"/>
              <a:t>was selected to maximize explanatory </a:t>
            </a:r>
            <a:r>
              <a:rPr lang="en-US" sz="3000" dirty="0"/>
              <a:t>skill and </a:t>
            </a:r>
            <a:r>
              <a:rPr lang="en-US" sz="3000" b="1" dirty="0"/>
              <a:t>minimize potential </a:t>
            </a:r>
            <a:r>
              <a:rPr lang="en-US" sz="3000" b="1" dirty="0" smtClean="0"/>
              <a:t>redundancy</a:t>
            </a:r>
            <a:r>
              <a:rPr lang="en-US" sz="3000" dirty="0" smtClean="0"/>
              <a:t>/inter-correlation. </a:t>
            </a:r>
            <a:r>
              <a:rPr lang="en-US" sz="3000" b="1" dirty="0" smtClean="0"/>
              <a:t>Jack-knifing validation </a:t>
            </a:r>
            <a:r>
              <a:rPr lang="en-US" sz="3000" dirty="0" smtClean="0"/>
              <a:t>chosen.</a:t>
            </a:r>
          </a:p>
          <a:p>
            <a:pPr marL="0" indent="0">
              <a:buNone/>
            </a:pPr>
            <a:r>
              <a:rPr lang="en-US" sz="3000" dirty="0" smtClean="0"/>
              <a:t>		</a:t>
            </a:r>
            <a:r>
              <a:rPr lang="el-GR" sz="3000" b="1" i="1" dirty="0" smtClean="0"/>
              <a:t>θ</a:t>
            </a:r>
            <a:r>
              <a:rPr lang="en-US" sz="3000" b="1" baseline="-25000" dirty="0"/>
              <a:t>1</a:t>
            </a:r>
            <a:r>
              <a:rPr lang="en-US" sz="3000" b="1" dirty="0"/>
              <a:t>=a+b</a:t>
            </a:r>
            <a:r>
              <a:rPr lang="en-US" sz="3000" b="1" baseline="-25000" dirty="0"/>
              <a:t>1</a:t>
            </a:r>
            <a:r>
              <a:rPr lang="el-GR" sz="3000" b="1" dirty="0"/>
              <a:t>η</a:t>
            </a:r>
            <a:r>
              <a:rPr lang="en-US" sz="3000" b="1" baseline="-25000" dirty="0"/>
              <a:t>1</a:t>
            </a:r>
            <a:r>
              <a:rPr lang="en-US" sz="3000" b="1" dirty="0"/>
              <a:t>+b</a:t>
            </a:r>
            <a:r>
              <a:rPr lang="en-US" sz="3000" b="1" baseline="-25000" dirty="0"/>
              <a:t>2</a:t>
            </a:r>
            <a:r>
              <a:rPr lang="el-GR" sz="3000" b="1" dirty="0"/>
              <a:t>η</a:t>
            </a:r>
            <a:r>
              <a:rPr lang="en-US" sz="3000" b="1" baseline="-25000" dirty="0"/>
              <a:t>2</a:t>
            </a:r>
            <a:r>
              <a:rPr lang="en-US" sz="3000" b="1" dirty="0"/>
              <a:t>+…+</a:t>
            </a:r>
            <a:r>
              <a:rPr lang="en-US" sz="3000" b="1" dirty="0" err="1"/>
              <a:t>b</a:t>
            </a:r>
            <a:r>
              <a:rPr lang="en-US" sz="3000" b="1" baseline="-25000" dirty="0" err="1"/>
              <a:t>n</a:t>
            </a:r>
            <a:r>
              <a:rPr lang="el-GR" sz="3000" b="1" dirty="0"/>
              <a:t>η</a:t>
            </a:r>
            <a:r>
              <a:rPr lang="en-US" sz="3000" b="1" baseline="-25000" dirty="0" smtClean="0"/>
              <a:t>n</a:t>
            </a:r>
            <a:endParaRPr lang="en-US" sz="3000" dirty="0" smtClean="0"/>
          </a:p>
          <a:p>
            <a:r>
              <a:rPr lang="en-US" sz="3000" dirty="0" smtClean="0"/>
              <a:t>Additional experiment:</a:t>
            </a:r>
          </a:p>
          <a:p>
            <a:pPr marL="0" indent="0">
              <a:buNone/>
            </a:pPr>
            <a:r>
              <a:rPr lang="en-US" sz="3000" b="1" i="1" dirty="0" smtClean="0"/>
              <a:t>resample calibrated model parameters</a:t>
            </a:r>
            <a:r>
              <a:rPr lang="en-US" sz="3000" i="1" dirty="0" smtClean="0"/>
              <a:t> </a:t>
            </a:r>
            <a:r>
              <a:rPr lang="en-US" sz="3000" i="1" dirty="0"/>
              <a:t>prior to </a:t>
            </a:r>
            <a:r>
              <a:rPr lang="en-US" sz="3000" i="1" dirty="0" smtClean="0"/>
              <a:t>developing the </a:t>
            </a:r>
            <a:r>
              <a:rPr lang="en-US" sz="3000" i="1" dirty="0"/>
              <a:t>equation, based </a:t>
            </a:r>
            <a:r>
              <a:rPr lang="en-US" sz="3000" i="1" dirty="0" smtClean="0"/>
              <a:t>on their zonal representativeness, i.e.  </a:t>
            </a:r>
            <a:r>
              <a:rPr lang="en-US" sz="3000" b="1" i="1" dirty="0" err="1" smtClean="0"/>
              <a:t>Zonalization</a:t>
            </a:r>
            <a:endParaRPr lang="en-US" sz="3000" b="1" i="1" dirty="0" smtClean="0"/>
          </a:p>
          <a:p>
            <a:pPr marL="0" indent="0">
              <a:buNone/>
            </a:pPr>
            <a:r>
              <a:rPr lang="en-US" sz="3000" b="1" dirty="0"/>
              <a:t>	</a:t>
            </a:r>
            <a:r>
              <a:rPr lang="en-US" sz="3000" b="1" dirty="0" smtClean="0"/>
              <a:t>	</a:t>
            </a:r>
            <a:r>
              <a:rPr lang="el-GR" sz="3000" b="1" i="1" dirty="0" smtClean="0"/>
              <a:t>θ</a:t>
            </a:r>
            <a:r>
              <a:rPr lang="en-US" sz="3000" b="1" i="1" dirty="0" smtClean="0"/>
              <a:t>’</a:t>
            </a:r>
            <a:r>
              <a:rPr lang="en-US" sz="3000" b="1" baseline="-25000" dirty="0" smtClean="0"/>
              <a:t>1</a:t>
            </a:r>
            <a:r>
              <a:rPr lang="en-US" sz="3000" b="1" dirty="0" smtClean="0"/>
              <a:t>=c+d</a:t>
            </a:r>
            <a:r>
              <a:rPr lang="en-US" sz="3000" b="1" baseline="-25000" dirty="0" smtClean="0"/>
              <a:t>1</a:t>
            </a:r>
            <a:r>
              <a:rPr lang="el-GR" sz="3000" b="1" dirty="0"/>
              <a:t>η</a:t>
            </a:r>
            <a:r>
              <a:rPr lang="en-US" sz="3000" b="1" baseline="-25000" dirty="0" smtClean="0"/>
              <a:t>1</a:t>
            </a:r>
            <a:r>
              <a:rPr lang="en-US" sz="3000" b="1" dirty="0" smtClean="0"/>
              <a:t>+d</a:t>
            </a:r>
            <a:r>
              <a:rPr lang="en-US" sz="3000" b="1" baseline="-25000" dirty="0" smtClean="0"/>
              <a:t>2</a:t>
            </a:r>
            <a:r>
              <a:rPr lang="el-GR" sz="3000" b="1" dirty="0"/>
              <a:t>η</a:t>
            </a:r>
            <a:r>
              <a:rPr lang="en-US" sz="3000" b="1" baseline="-25000" dirty="0"/>
              <a:t>2</a:t>
            </a:r>
            <a:r>
              <a:rPr lang="en-US" sz="3000" b="1" dirty="0" smtClean="0"/>
              <a:t>+…+</a:t>
            </a:r>
            <a:r>
              <a:rPr lang="en-US" sz="3000" b="1" dirty="0" err="1" smtClean="0"/>
              <a:t>d</a:t>
            </a:r>
            <a:r>
              <a:rPr lang="en-US" sz="3000" b="1" baseline="-25000" dirty="0" err="1" smtClean="0"/>
              <a:t>n</a:t>
            </a:r>
            <a:r>
              <a:rPr lang="el-GR" sz="3000" b="1" dirty="0"/>
              <a:t>η</a:t>
            </a:r>
            <a:r>
              <a:rPr lang="en-US" sz="3000" b="1" baseline="-25000" dirty="0" smtClean="0"/>
              <a:t>n</a:t>
            </a:r>
            <a:endParaRPr lang="en-US" sz="3000" i="1" dirty="0"/>
          </a:p>
        </p:txBody>
      </p:sp>
      <p:sp>
        <p:nvSpPr>
          <p:cNvPr id="4" name="TextBox 14"/>
          <p:cNvSpPr txBox="1">
            <a:spLocks noChangeArrowheads="1"/>
          </p:cNvSpPr>
          <p:nvPr/>
        </p:nvSpPr>
        <p:spPr bwMode="auto">
          <a:xfrm>
            <a:off x="0" y="6581775"/>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err="1" smtClean="0"/>
              <a:t>Garen</a:t>
            </a:r>
            <a:r>
              <a:rPr lang="en-US" sz="1100" dirty="0" smtClean="0"/>
              <a:t>, 1992; 2. Rosenberg et al. 2011</a:t>
            </a:r>
            <a:endParaRPr lang="en-US" sz="11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6371" y="5284653"/>
            <a:ext cx="2011680" cy="1628282"/>
          </a:xfrm>
          <a:prstGeom prst="rect">
            <a:avLst/>
          </a:prstGeom>
        </p:spPr>
      </p:pic>
      <p:sp>
        <p:nvSpPr>
          <p:cNvPr id="6" name="Oval 5"/>
          <p:cNvSpPr/>
          <p:nvPr/>
        </p:nvSpPr>
        <p:spPr>
          <a:xfrm>
            <a:off x="7423076" y="5403163"/>
            <a:ext cx="1188720" cy="13716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5572125"/>
            <a:ext cx="685800" cy="8141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p:nvPr/>
        </p:nvCxnSpPr>
        <p:spPr>
          <a:xfrm rot="5400000" flipH="1">
            <a:off x="4770120" y="3731174"/>
            <a:ext cx="182880" cy="5212080"/>
          </a:xfrm>
          <a:prstGeom prst="curvedConnector3">
            <a:avLst>
              <a:gd name="adj1" fmla="val -139955"/>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3400" y="3133461"/>
            <a:ext cx="1550670" cy="670338"/>
          </a:xfrm>
          <a:prstGeom prst="rect">
            <a:avLst/>
          </a:prstGeom>
          <a:noFill/>
        </p:spPr>
        <p:txBody>
          <a:bodyPr wrap="square" rtlCol="0">
            <a:spAutoFit/>
          </a:bodyPr>
          <a:lstStyle/>
          <a:p>
            <a:r>
              <a:rPr lang="el-GR" sz="3000" b="1" i="1" dirty="0"/>
              <a:t>θ</a:t>
            </a:r>
            <a:r>
              <a:rPr lang="en-US" sz="3000" b="1" baseline="-25000" dirty="0" smtClean="0"/>
              <a:t>1-LOCAL</a:t>
            </a:r>
            <a:r>
              <a:rPr lang="en-US" sz="3000" b="1" dirty="0" smtClean="0"/>
              <a:t>=</a:t>
            </a:r>
            <a:endParaRPr lang="en-US" sz="3000" dirty="0"/>
          </a:p>
        </p:txBody>
      </p:sp>
      <p:sp>
        <p:nvSpPr>
          <p:cNvPr id="22" name="TextBox 21"/>
          <p:cNvSpPr txBox="1"/>
          <p:nvPr/>
        </p:nvSpPr>
        <p:spPr>
          <a:xfrm>
            <a:off x="457200" y="5696792"/>
            <a:ext cx="1550670" cy="553998"/>
          </a:xfrm>
          <a:prstGeom prst="rect">
            <a:avLst/>
          </a:prstGeom>
          <a:noFill/>
        </p:spPr>
        <p:txBody>
          <a:bodyPr wrap="square" rtlCol="0">
            <a:spAutoFit/>
          </a:bodyPr>
          <a:lstStyle/>
          <a:p>
            <a:r>
              <a:rPr lang="el-GR" sz="3000" b="1" i="1" dirty="0"/>
              <a:t>θ</a:t>
            </a:r>
            <a:r>
              <a:rPr lang="en-US" sz="3000" b="1" baseline="-25000" dirty="0" smtClean="0"/>
              <a:t>1-ZONAL</a:t>
            </a:r>
            <a:r>
              <a:rPr lang="en-US" sz="3000" b="1" dirty="0" smtClean="0"/>
              <a:t>=</a:t>
            </a:r>
            <a:endParaRPr lang="en-US" sz="3000" dirty="0"/>
          </a:p>
        </p:txBody>
      </p:sp>
      <p:sp>
        <p:nvSpPr>
          <p:cNvPr id="23" name="Content Placeholder 2"/>
          <p:cNvSpPr txBox="1">
            <a:spLocks/>
          </p:cNvSpPr>
          <p:nvPr/>
        </p:nvSpPr>
        <p:spPr>
          <a:xfrm>
            <a:off x="5690588" y="3276600"/>
            <a:ext cx="3377212"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“classic” regionalization</a:t>
            </a:r>
            <a:endParaRPr lang="en-US" sz="2400" dirty="0"/>
          </a:p>
        </p:txBody>
      </p:sp>
    </p:spTree>
    <p:custDataLst>
      <p:tags r:id="rId1"/>
    </p:custDataLst>
    <p:extLst>
      <p:ext uri="{BB962C8B-B14F-4D97-AF65-F5344CB8AC3E}">
        <p14:creationId xmlns:p14="http://schemas.microsoft.com/office/powerpoint/2010/main" val="3176417996"/>
      </p:ext>
    </p:extLst>
  </p:cSld>
  <p:clrMapOvr>
    <a:masterClrMapping/>
  </p:clrMapOvr>
  <mc:AlternateContent xmlns:mc="http://schemas.openxmlformats.org/markup-compatibility/2006">
    <mc:Choice xmlns:p14="http://schemas.microsoft.com/office/powerpoint/2010/main" Requires="p14">
      <p:transition spd="slow" p14:dur="2000" advTm="105647"/>
    </mc:Choice>
    <mc:Fallback>
      <p:transition spd="slow" advTm="105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urved Connector 38"/>
          <p:cNvCxnSpPr/>
          <p:nvPr/>
        </p:nvCxnSpPr>
        <p:spPr>
          <a:xfrm rot="16200000" flipH="1">
            <a:off x="-487679" y="2164080"/>
            <a:ext cx="2560320" cy="822960"/>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1143000"/>
          </a:xfrm>
        </p:spPr>
        <p:txBody>
          <a:bodyPr/>
          <a:lstStyle/>
          <a:p>
            <a:r>
              <a:rPr lang="en-US" i="1" dirty="0" err="1" smtClean="0"/>
              <a:t>Zonalization</a:t>
            </a:r>
            <a:r>
              <a:rPr lang="en-US" dirty="0" smtClean="0"/>
              <a:t> procedure</a:t>
            </a:r>
            <a:endParaRPr lang="en-US" dirty="0"/>
          </a:p>
        </p:txBody>
      </p:sp>
      <p:sp>
        <p:nvSpPr>
          <p:cNvPr id="3" name="Content Placeholder 2"/>
          <p:cNvSpPr>
            <a:spLocks noGrp="1"/>
          </p:cNvSpPr>
          <p:nvPr>
            <p:ph idx="1"/>
          </p:nvPr>
        </p:nvSpPr>
        <p:spPr>
          <a:xfrm>
            <a:off x="0" y="1066801"/>
            <a:ext cx="9144000" cy="2209800"/>
          </a:xfrm>
        </p:spPr>
        <p:txBody>
          <a:bodyPr>
            <a:normAutofit/>
          </a:bodyPr>
          <a:lstStyle/>
          <a:p>
            <a:r>
              <a:rPr lang="en-US" sz="2000" b="1" dirty="0" smtClean="0"/>
              <a:t>10 calibrated parameter sets per basin</a:t>
            </a:r>
            <a:r>
              <a:rPr lang="en-US" sz="2000" baseline="30000" dirty="0" smtClean="0"/>
              <a:t>1</a:t>
            </a:r>
            <a:r>
              <a:rPr lang="en-US" sz="2000" dirty="0" smtClean="0"/>
              <a:t> that are </a:t>
            </a:r>
            <a:r>
              <a:rPr lang="en-US" sz="2000" b="1" dirty="0" smtClean="0"/>
              <a:t>Pareto-optimal</a:t>
            </a:r>
            <a:r>
              <a:rPr lang="en-US" sz="2000" dirty="0" smtClean="0"/>
              <a:t>, </a:t>
            </a:r>
            <a:r>
              <a:rPr lang="el-GR" sz="2000" dirty="0"/>
              <a:t>Θ</a:t>
            </a:r>
            <a:r>
              <a:rPr lang="en-US" sz="2000" baseline="-25000" dirty="0" smtClean="0"/>
              <a:t>P</a:t>
            </a:r>
            <a:r>
              <a:rPr lang="en-US" sz="2000" dirty="0" smtClean="0"/>
              <a:t>, i.e. non-dominant multiple-objective functions: streamflow </a:t>
            </a:r>
            <a:r>
              <a:rPr lang="en-US" sz="2000" b="1" dirty="0" smtClean="0"/>
              <a:t>correlation</a:t>
            </a:r>
            <a:r>
              <a:rPr lang="en-US" sz="2000" dirty="0" smtClean="0"/>
              <a:t>, </a:t>
            </a:r>
            <a:r>
              <a:rPr lang="en-US" sz="2000" i="1" dirty="0" smtClean="0"/>
              <a:t>R</a:t>
            </a:r>
            <a:r>
              <a:rPr lang="en-US" sz="2000" b="1" dirty="0" smtClean="0"/>
              <a:t>, diff. in means</a:t>
            </a:r>
            <a:r>
              <a:rPr lang="en-US" sz="2000" dirty="0" smtClean="0"/>
              <a:t>, </a:t>
            </a:r>
            <a:r>
              <a:rPr lang="el-GR" sz="2000" i="1" dirty="0"/>
              <a:t>α</a:t>
            </a:r>
            <a:r>
              <a:rPr lang="en-US" sz="2000" dirty="0" smtClean="0"/>
              <a:t>, </a:t>
            </a:r>
            <a:r>
              <a:rPr lang="en-US" sz="2000" b="1" dirty="0" smtClean="0"/>
              <a:t>diff in std. deviations</a:t>
            </a:r>
            <a:r>
              <a:rPr lang="en-US" sz="2000" dirty="0" smtClean="0"/>
              <a:t>, </a:t>
            </a:r>
            <a:r>
              <a:rPr lang="el-GR" sz="2000" i="1" dirty="0" smtClean="0"/>
              <a:t>β</a:t>
            </a:r>
            <a:r>
              <a:rPr lang="en-US" sz="2000" dirty="0" smtClean="0"/>
              <a:t>.</a:t>
            </a:r>
          </a:p>
          <a:p>
            <a:r>
              <a:rPr lang="en-US" sz="2000" dirty="0" smtClean="0"/>
              <a:t>Compute an </a:t>
            </a:r>
            <a:r>
              <a:rPr lang="en-US" sz="2000" b="1" dirty="0" smtClean="0"/>
              <a:t>additional objective function Nash-Sutcliffe Efficiency</a:t>
            </a:r>
            <a:r>
              <a:rPr lang="en-US" sz="2000" b="1" baseline="30000" dirty="0" smtClean="0"/>
              <a:t>2</a:t>
            </a:r>
            <a:r>
              <a:rPr lang="en-US" sz="2000" b="1" dirty="0" smtClean="0"/>
              <a:t>, NSE </a:t>
            </a:r>
            <a:r>
              <a:rPr lang="en-US" sz="2000" b="1" dirty="0"/>
              <a:t>(-∞,1)</a:t>
            </a:r>
            <a:endParaRPr lang="en-US" sz="2000" b="1" dirty="0" smtClean="0"/>
          </a:p>
          <a:p>
            <a:pPr marL="0" indent="0">
              <a:buNone/>
            </a:pPr>
            <a:r>
              <a:rPr lang="en-US" sz="2000" dirty="0" err="1" smtClean="0"/>
              <a:t>Exp</a:t>
            </a:r>
            <a:r>
              <a:rPr lang="en-US" sz="2000" dirty="0" smtClean="0"/>
              <a:t> 1: Select </a:t>
            </a:r>
            <a:r>
              <a:rPr lang="en-US" sz="2000" b="1" i="1" dirty="0" smtClean="0"/>
              <a:t>local optimum</a:t>
            </a:r>
            <a:r>
              <a:rPr lang="en-US" sz="2000" dirty="0" smtClean="0"/>
              <a:t>: based on highest NSE</a:t>
            </a:r>
          </a:p>
          <a:p>
            <a:pPr marL="0" indent="0">
              <a:buNone/>
            </a:pP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3434316008"/>
              </p:ext>
            </p:extLst>
          </p:nvPr>
        </p:nvGraphicFramePr>
        <p:xfrm>
          <a:off x="942975" y="3933051"/>
          <a:ext cx="457200" cy="2514600"/>
        </p:xfrm>
        <a:graphic>
          <a:graphicData uri="http://schemas.openxmlformats.org/drawingml/2006/table">
            <a:tbl>
              <a:tblPr firstRow="1" bandRow="1">
                <a:tableStyleId>{073A0DAA-6AF3-43AB-8588-CEC1D06C72B9}</a:tableStyleId>
              </a:tblPr>
              <a:tblGrid>
                <a:gridCol w="457200"/>
              </a:tblGrid>
              <a:tr h="182513">
                <a:tc>
                  <a:txBody>
                    <a:bodyPr/>
                    <a:lstStyle/>
                    <a:p>
                      <a:pPr algn="ctr"/>
                      <a:r>
                        <a:rPr lang="el-GR" sz="1050" b="1" i="0" dirty="0" smtClean="0">
                          <a:solidFill>
                            <a:schemeClr val="tx1"/>
                          </a:solidFill>
                        </a:rPr>
                        <a:t>Θ</a:t>
                      </a:r>
                      <a:r>
                        <a:rPr lang="en-US" sz="1050" b="1" i="0" baseline="-25000" dirty="0" smtClean="0">
                          <a:solidFill>
                            <a:schemeClr val="tx1"/>
                          </a:solidFil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P2</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P3</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P4</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P5</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P6</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P7</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P8</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P9</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P10</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0" y="3938260"/>
            <a:ext cx="990600" cy="251817"/>
          </a:xfrm>
          <a:prstGeom prst="rect">
            <a:avLst/>
          </a:prstGeom>
          <a:noFill/>
        </p:spPr>
        <p:txBody>
          <a:bodyPr wrap="square" rtlCol="0">
            <a:spAutoFit/>
          </a:bodyPr>
          <a:lstStyle/>
          <a:p>
            <a:r>
              <a:rPr lang="en-US" sz="1200" b="1" dirty="0" smtClean="0"/>
              <a:t>Highest NSE</a:t>
            </a:r>
            <a:endParaRPr lang="en-US" sz="1200" b="1" dirty="0"/>
          </a:p>
        </p:txBody>
      </p:sp>
      <p:sp>
        <p:nvSpPr>
          <p:cNvPr id="6" name="TextBox 5"/>
          <p:cNvSpPr txBox="1"/>
          <p:nvPr/>
        </p:nvSpPr>
        <p:spPr>
          <a:xfrm>
            <a:off x="28575" y="6200001"/>
            <a:ext cx="942975" cy="276999"/>
          </a:xfrm>
          <a:prstGeom prst="rect">
            <a:avLst/>
          </a:prstGeom>
          <a:noFill/>
        </p:spPr>
        <p:txBody>
          <a:bodyPr wrap="square" rtlCol="0">
            <a:spAutoFit/>
          </a:bodyPr>
          <a:lstStyle/>
          <a:p>
            <a:r>
              <a:rPr lang="en-US" sz="1200" b="1" dirty="0" smtClean="0"/>
              <a:t>Lowest NSE</a:t>
            </a:r>
            <a:endParaRPr lang="en-US" sz="1200" b="1" dirty="0"/>
          </a:p>
        </p:txBody>
      </p:sp>
      <p:cxnSp>
        <p:nvCxnSpPr>
          <p:cNvPr id="7" name="Straight Arrow Connector 6"/>
          <p:cNvCxnSpPr/>
          <p:nvPr/>
        </p:nvCxnSpPr>
        <p:spPr>
          <a:xfrm flipV="1">
            <a:off x="504825" y="4256901"/>
            <a:ext cx="0" cy="1828800"/>
          </a:xfrm>
          <a:prstGeom prst="straightConnector1">
            <a:avLst/>
          </a:prstGeom>
          <a:ln w="9525">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3886200"/>
            <a:ext cx="1524000" cy="800219"/>
          </a:xfrm>
          <a:prstGeom prst="rect">
            <a:avLst/>
          </a:prstGeom>
          <a:noFill/>
          <a:ln>
            <a:noFill/>
          </a:ln>
        </p:spPr>
        <p:txBody>
          <a:bodyPr wrap="square" rtlCol="0">
            <a:spAutoFit/>
          </a:bodyPr>
          <a:lstStyle/>
          <a:p>
            <a:pPr algn="ctr"/>
            <a:r>
              <a:rPr lang="en-US" sz="1600" b="1" i="1" dirty="0"/>
              <a:t>l</a:t>
            </a:r>
            <a:r>
              <a:rPr lang="en-US" sz="1600" b="1" i="1" dirty="0" smtClean="0"/>
              <a:t>ocal optimum</a:t>
            </a:r>
          </a:p>
          <a:p>
            <a:pPr algn="ctr"/>
            <a:r>
              <a:rPr lang="en-US" sz="1400" b="1" dirty="0" smtClean="0"/>
              <a:t> </a:t>
            </a:r>
            <a:r>
              <a:rPr lang="el-GR" sz="1400" b="1" dirty="0" smtClean="0"/>
              <a:t>Θ</a:t>
            </a:r>
            <a:r>
              <a:rPr lang="en-US" sz="1400" b="1" baseline="-25000" dirty="0" smtClean="0"/>
              <a:t>P,LOCAL</a:t>
            </a:r>
            <a:r>
              <a:rPr lang="en-US" sz="1400" b="1" dirty="0" smtClean="0"/>
              <a:t> = </a:t>
            </a:r>
            <a:r>
              <a:rPr lang="el-GR" sz="1400" b="1" dirty="0" smtClean="0"/>
              <a:t>Θ</a:t>
            </a:r>
            <a:r>
              <a:rPr lang="en-US" sz="1400" b="1" baseline="-25000" dirty="0" smtClean="0"/>
              <a:t>P1</a:t>
            </a:r>
            <a:endParaRPr lang="en-US" sz="1400" b="1" dirty="0"/>
          </a:p>
        </p:txBody>
      </p:sp>
      <p:cxnSp>
        <p:nvCxnSpPr>
          <p:cNvPr id="9" name="Straight Arrow Connector 8"/>
          <p:cNvCxnSpPr/>
          <p:nvPr/>
        </p:nvCxnSpPr>
        <p:spPr>
          <a:xfrm flipV="1">
            <a:off x="1419225" y="4064168"/>
            <a:ext cx="533400" cy="1"/>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611" y="3276600"/>
            <a:ext cx="2573589" cy="363099"/>
          </a:xfrm>
          <a:prstGeom prst="rect">
            <a:avLst/>
          </a:prstGeom>
          <a:solidFill>
            <a:schemeClr val="bg1"/>
          </a:solidFill>
        </p:spPr>
        <p:txBody>
          <a:bodyPr wrap="square" rtlCol="0">
            <a:spAutoFit/>
          </a:bodyPr>
          <a:lstStyle/>
          <a:p>
            <a:r>
              <a:rPr lang="en-US" sz="1600" b="1" u="sng" dirty="0" smtClean="0"/>
              <a:t>Local performance ranking</a:t>
            </a:r>
            <a:endParaRPr lang="en-US" sz="1600" b="1" u="sng" dirty="0"/>
          </a:p>
        </p:txBody>
      </p:sp>
      <p:sp>
        <p:nvSpPr>
          <p:cNvPr id="27" name="TextBox 14"/>
          <p:cNvSpPr txBox="1">
            <a:spLocks noChangeArrowheads="1"/>
          </p:cNvSpPr>
          <p:nvPr/>
        </p:nvSpPr>
        <p:spPr bwMode="auto">
          <a:xfrm>
            <a:off x="-12177" y="6581775"/>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smtClean="0"/>
              <a:t>Livneh et al. 2012a; Nash and Sutcliffe, 1970</a:t>
            </a:r>
            <a:endParaRPr lang="en-US" sz="1100" dirty="0"/>
          </a:p>
        </p:txBody>
      </p:sp>
      <p:sp>
        <p:nvSpPr>
          <p:cNvPr id="28" name="Rectangle 27"/>
          <p:cNvSpPr/>
          <p:nvPr/>
        </p:nvSpPr>
        <p:spPr>
          <a:xfrm>
            <a:off x="5340486" y="2389910"/>
            <a:ext cx="3689113" cy="369332"/>
          </a:xfrm>
          <a:prstGeom prst="rect">
            <a:avLst/>
          </a:prstGeom>
        </p:spPr>
        <p:txBody>
          <a:bodyPr wrap="square">
            <a:spAutoFit/>
          </a:bodyPr>
          <a:lstStyle/>
          <a:p>
            <a:r>
              <a:rPr lang="el-GR" i="1" dirty="0" smtClean="0"/>
              <a:t>θ</a:t>
            </a:r>
            <a:r>
              <a:rPr lang="en-US" i="1" baseline="-25000" dirty="0"/>
              <a:t>i</a:t>
            </a:r>
            <a:r>
              <a:rPr lang="en-US" baseline="-25000" dirty="0" smtClean="0"/>
              <a:t>-LOCAL</a:t>
            </a:r>
            <a:r>
              <a:rPr lang="en-US" dirty="0" smtClean="0"/>
              <a:t>=a+b</a:t>
            </a:r>
            <a:r>
              <a:rPr lang="en-US" baseline="-25000" dirty="0" smtClean="0"/>
              <a:t>1</a:t>
            </a:r>
            <a:r>
              <a:rPr lang="el-GR" dirty="0"/>
              <a:t>η</a:t>
            </a:r>
            <a:r>
              <a:rPr lang="en-US" baseline="-25000" dirty="0"/>
              <a:t>1</a:t>
            </a:r>
            <a:r>
              <a:rPr lang="en-US" dirty="0"/>
              <a:t>+b</a:t>
            </a:r>
            <a:r>
              <a:rPr lang="en-US" baseline="-25000" dirty="0"/>
              <a:t>2</a:t>
            </a:r>
            <a:r>
              <a:rPr lang="el-GR" dirty="0"/>
              <a:t>η</a:t>
            </a:r>
            <a:r>
              <a:rPr lang="en-US" baseline="-25000" dirty="0"/>
              <a:t>2</a:t>
            </a:r>
            <a:r>
              <a:rPr lang="en-US" dirty="0"/>
              <a:t>+…+</a:t>
            </a:r>
            <a:r>
              <a:rPr lang="en-US" dirty="0" err="1"/>
              <a:t>b</a:t>
            </a:r>
            <a:r>
              <a:rPr lang="en-US" baseline="-25000" dirty="0" err="1"/>
              <a:t>n</a:t>
            </a:r>
            <a:r>
              <a:rPr lang="el-GR" dirty="0"/>
              <a:t>η</a:t>
            </a:r>
            <a:r>
              <a:rPr lang="en-US" baseline="-25000" dirty="0" smtClean="0"/>
              <a:t>n</a:t>
            </a:r>
            <a:endParaRPr lang="en-US" baseline="-25000" dirty="0"/>
          </a:p>
        </p:txBody>
      </p:sp>
    </p:spTree>
    <p:custDataLst>
      <p:tags r:id="rId1"/>
    </p:custDataLst>
    <p:extLst>
      <p:ext uri="{BB962C8B-B14F-4D97-AF65-F5344CB8AC3E}">
        <p14:creationId xmlns:p14="http://schemas.microsoft.com/office/powerpoint/2010/main" val="1601946695"/>
      </p:ext>
    </p:extLst>
  </p:cSld>
  <p:clrMapOvr>
    <a:masterClrMapping/>
  </p:clrMapOvr>
  <mc:AlternateContent xmlns:mc="http://schemas.openxmlformats.org/markup-compatibility/2006">
    <mc:Choice xmlns:p14="http://schemas.microsoft.com/office/powerpoint/2010/main" Requires="p14">
      <p:transition spd="slow" p14:dur="2000" advTm="75183"/>
    </mc:Choice>
    <mc:Fallback>
      <p:transition spd="slow" advTm="75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urved Connector 29"/>
          <p:cNvCxnSpPr/>
          <p:nvPr/>
        </p:nvCxnSpPr>
        <p:spPr>
          <a:xfrm rot="16200000" flipH="1">
            <a:off x="-487679" y="2164080"/>
            <a:ext cx="2560320" cy="822960"/>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1143000"/>
          </a:xfrm>
        </p:spPr>
        <p:txBody>
          <a:bodyPr/>
          <a:lstStyle/>
          <a:p>
            <a:r>
              <a:rPr lang="en-US" i="1" dirty="0" err="1" smtClean="0"/>
              <a:t>Zonalization</a:t>
            </a:r>
            <a:r>
              <a:rPr lang="en-US" dirty="0" smtClean="0"/>
              <a:t> procedure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66801"/>
                <a:ext cx="9144000" cy="2209800"/>
              </a:xfrm>
            </p:spPr>
            <p:txBody>
              <a:bodyPr>
                <a:normAutofit/>
              </a:bodyPr>
              <a:lstStyle/>
              <a:p>
                <a:r>
                  <a:rPr lang="en-US" sz="2000" b="1" dirty="0" smtClean="0"/>
                  <a:t>10 calibrated parameter sets </a:t>
                </a:r>
                <a:r>
                  <a:rPr lang="en-US" sz="2000" dirty="0" smtClean="0"/>
                  <a:t>per basin</a:t>
                </a:r>
                <a:r>
                  <a:rPr lang="en-US" sz="2000" baseline="30000" dirty="0" smtClean="0"/>
                  <a:t>1</a:t>
                </a:r>
                <a:r>
                  <a:rPr lang="en-US" sz="2000" dirty="0" smtClean="0"/>
                  <a:t> that are </a:t>
                </a:r>
                <a:r>
                  <a:rPr lang="en-US" sz="2000" b="1" dirty="0" smtClean="0"/>
                  <a:t>Pareto-optimal</a:t>
                </a:r>
                <a:r>
                  <a:rPr lang="en-US" sz="2000" dirty="0" smtClean="0"/>
                  <a:t>, </a:t>
                </a:r>
                <a:r>
                  <a:rPr lang="el-GR" sz="2000" dirty="0"/>
                  <a:t>Θ</a:t>
                </a:r>
                <a:r>
                  <a:rPr lang="en-US" sz="2000" baseline="-25000" dirty="0" smtClean="0"/>
                  <a:t>P</a:t>
                </a:r>
                <a:r>
                  <a:rPr lang="en-US" sz="2000" dirty="0" smtClean="0"/>
                  <a:t>, i.e. non-dominant multiple-objective functions: streamflow </a:t>
                </a:r>
                <a:r>
                  <a:rPr lang="en-US" sz="2000" b="1" dirty="0" smtClean="0"/>
                  <a:t>correlation</a:t>
                </a:r>
                <a:r>
                  <a:rPr lang="en-US" sz="2000" dirty="0" smtClean="0"/>
                  <a:t>, </a:t>
                </a:r>
                <a:r>
                  <a:rPr lang="en-US" sz="2000" i="1" dirty="0" smtClean="0"/>
                  <a:t>R</a:t>
                </a:r>
                <a:r>
                  <a:rPr lang="en-US" sz="2000" b="1" dirty="0" smtClean="0"/>
                  <a:t>, diff. in means</a:t>
                </a:r>
                <a:r>
                  <a:rPr lang="en-US" sz="2000" dirty="0" smtClean="0"/>
                  <a:t>, </a:t>
                </a:r>
                <a:r>
                  <a:rPr lang="el-GR" sz="2000" i="1" dirty="0"/>
                  <a:t>α</a:t>
                </a:r>
                <a:r>
                  <a:rPr lang="en-US" sz="2000" dirty="0" smtClean="0"/>
                  <a:t>, </a:t>
                </a:r>
                <a:r>
                  <a:rPr lang="en-US" sz="2000" b="1" dirty="0" smtClean="0"/>
                  <a:t>diff in std. deviations</a:t>
                </a:r>
                <a:r>
                  <a:rPr lang="en-US" sz="2000" dirty="0" smtClean="0"/>
                  <a:t>, </a:t>
                </a:r>
                <a:r>
                  <a:rPr lang="el-GR" sz="2000" i="1" dirty="0" smtClean="0"/>
                  <a:t>β</a:t>
                </a:r>
                <a:r>
                  <a:rPr lang="en-US" sz="2000" dirty="0" smtClean="0"/>
                  <a:t>.</a:t>
                </a:r>
              </a:p>
              <a:p>
                <a:r>
                  <a:rPr lang="en-US" sz="2000" dirty="0" smtClean="0"/>
                  <a:t>Compute an </a:t>
                </a:r>
                <a:r>
                  <a:rPr lang="en-US" sz="2000" b="1" dirty="0" smtClean="0"/>
                  <a:t>additional objective function Nash-Sutcliffe </a:t>
                </a:r>
                <a:r>
                  <a:rPr lang="en-US" sz="2000" b="1" dirty="0"/>
                  <a:t>Efficiency (</a:t>
                </a:r>
                <a:r>
                  <a:rPr lang="en-US" sz="2000" b="1" dirty="0" smtClean="0"/>
                  <a:t>NSE)</a:t>
                </a:r>
              </a:p>
              <a:p>
                <a:pPr marL="0" indent="0">
                  <a:buNone/>
                </a:pPr>
                <a:r>
                  <a:rPr lang="en-US" sz="2000" dirty="0" err="1" smtClean="0"/>
                  <a:t>Exp</a:t>
                </a:r>
                <a:r>
                  <a:rPr lang="en-US" sz="2000" dirty="0" smtClean="0"/>
                  <a:t> 1: Select </a:t>
                </a:r>
                <a:r>
                  <a:rPr lang="en-US" sz="2000" b="1" i="1" dirty="0" smtClean="0"/>
                  <a:t>local optimum</a:t>
                </a:r>
                <a:r>
                  <a:rPr lang="en-US" sz="2000" dirty="0" smtClean="0"/>
                  <a:t>: based on highest NSE</a:t>
                </a:r>
              </a:p>
              <a:p>
                <a:pPr marL="0" indent="0">
                  <a:buNone/>
                </a:pPr>
                <a:r>
                  <a:rPr lang="en-US" sz="2000" dirty="0" err="1" smtClean="0"/>
                  <a:t>Exp</a:t>
                </a:r>
                <a:r>
                  <a:rPr lang="en-US" sz="2000" dirty="0" smtClean="0"/>
                  <a:t> 2: Select </a:t>
                </a:r>
                <a:r>
                  <a:rPr lang="en-US" sz="2000" b="1" i="1" dirty="0" smtClean="0"/>
                  <a:t>zonal optimum</a:t>
                </a:r>
                <a:r>
                  <a:rPr lang="en-US" sz="2000" dirty="0" smtClean="0"/>
                  <a:t>, based on highest zonal </a:t>
                </a:r>
                <a14:m>
                  <m:oMath xmlns:m="http://schemas.openxmlformats.org/officeDocument/2006/math">
                    <m:acc>
                      <m:accPr>
                        <m:chr m:val="̅"/>
                        <m:ctrlPr>
                          <a:rPr lang="en-US" sz="2000" b="1" i="1">
                            <a:latin typeface="Cambria Math"/>
                          </a:rPr>
                        </m:ctrlPr>
                      </m:accPr>
                      <m:e>
                        <m:r>
                          <m:rPr>
                            <m:sty m:val="p"/>
                          </m:rPr>
                          <a:rPr lang="en-US" sz="2000" b="0" i="1">
                            <a:latin typeface="Cambria Math"/>
                          </a:rPr>
                          <m:t>NSE</m:t>
                        </m:r>
                      </m:e>
                    </m:acc>
                  </m:oMath>
                </a14:m>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66801"/>
                <a:ext cx="9144000" cy="2209800"/>
              </a:xfrm>
              <a:blipFill rotWithShape="1">
                <a:blip r:embed="rId3"/>
                <a:stretch>
                  <a:fillRect l="-667" t="-1377" r="-1133" b="-27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518440405"/>
              </p:ext>
            </p:extLst>
          </p:nvPr>
        </p:nvGraphicFramePr>
        <p:xfrm>
          <a:off x="942975" y="3933051"/>
          <a:ext cx="457200" cy="2514600"/>
        </p:xfrm>
        <a:graphic>
          <a:graphicData uri="http://schemas.openxmlformats.org/drawingml/2006/table">
            <a:tbl>
              <a:tblPr firstRow="1" bandRow="1">
                <a:tableStyleId>{073A0DAA-6AF3-43AB-8588-CEC1D06C72B9}</a:tableStyleId>
              </a:tblPr>
              <a:tblGrid>
                <a:gridCol w="457200"/>
              </a:tblGrid>
              <a:tr h="182513">
                <a:tc>
                  <a:txBody>
                    <a:bodyPr/>
                    <a:lstStyle/>
                    <a:p>
                      <a:pPr algn="ctr"/>
                      <a:r>
                        <a:rPr lang="el-GR" sz="1050" b="1" i="0" dirty="0" smtClean="0">
                          <a:solidFill>
                            <a:schemeClr val="tx1"/>
                          </a:solidFill>
                        </a:rPr>
                        <a:t>Θ</a:t>
                      </a:r>
                      <a:r>
                        <a:rPr lang="en-US" sz="1050" b="1" i="0" baseline="-25000" dirty="0" smtClean="0">
                          <a:solidFill>
                            <a:schemeClr val="tx1"/>
                          </a:solidFil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P2</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P3</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P4</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P5</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P6</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P7</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P8</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P9</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513">
                <a:tc>
                  <a:txBody>
                    <a:bodyPr/>
                    <a:lstStyle/>
                    <a:p>
                      <a:pPr algn="ctr"/>
                      <a:r>
                        <a:rPr lang="el-GR" sz="1050" b="1" i="0" dirty="0" smtClean="0">
                          <a:solidFill>
                            <a:schemeClr val="tx1"/>
                          </a:solidFill>
                        </a:rPr>
                        <a:t>Θ</a:t>
                      </a:r>
                      <a:r>
                        <a:rPr lang="en-US" sz="1050" b="1" i="0" baseline="-25000" dirty="0" smtClean="0">
                          <a:solidFill>
                            <a:schemeClr val="tx1"/>
                          </a:solidFill>
                        </a:rPr>
                        <a:t>P10</a:t>
                      </a:r>
                      <a:endParaRPr lang="en-US"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0" y="3938260"/>
            <a:ext cx="990600" cy="251817"/>
          </a:xfrm>
          <a:prstGeom prst="rect">
            <a:avLst/>
          </a:prstGeom>
          <a:noFill/>
        </p:spPr>
        <p:txBody>
          <a:bodyPr wrap="square" rtlCol="0">
            <a:spAutoFit/>
          </a:bodyPr>
          <a:lstStyle/>
          <a:p>
            <a:r>
              <a:rPr lang="en-US" sz="1200" b="1" dirty="0" smtClean="0"/>
              <a:t>Highest NSE</a:t>
            </a:r>
            <a:endParaRPr lang="en-US" sz="1200" b="1" dirty="0"/>
          </a:p>
        </p:txBody>
      </p:sp>
      <p:sp>
        <p:nvSpPr>
          <p:cNvPr id="6" name="TextBox 5"/>
          <p:cNvSpPr txBox="1"/>
          <p:nvPr/>
        </p:nvSpPr>
        <p:spPr>
          <a:xfrm>
            <a:off x="28575" y="6200001"/>
            <a:ext cx="942975" cy="276999"/>
          </a:xfrm>
          <a:prstGeom prst="rect">
            <a:avLst/>
          </a:prstGeom>
          <a:noFill/>
        </p:spPr>
        <p:txBody>
          <a:bodyPr wrap="square" rtlCol="0">
            <a:spAutoFit/>
          </a:bodyPr>
          <a:lstStyle/>
          <a:p>
            <a:r>
              <a:rPr lang="en-US" sz="1200" b="1" dirty="0" smtClean="0"/>
              <a:t>Lowest NSE</a:t>
            </a:r>
            <a:endParaRPr lang="en-US" sz="1200" b="1" dirty="0"/>
          </a:p>
        </p:txBody>
      </p:sp>
      <p:cxnSp>
        <p:nvCxnSpPr>
          <p:cNvPr id="7" name="Straight Arrow Connector 6"/>
          <p:cNvCxnSpPr/>
          <p:nvPr/>
        </p:nvCxnSpPr>
        <p:spPr>
          <a:xfrm flipV="1">
            <a:off x="504825" y="4256901"/>
            <a:ext cx="0" cy="1828800"/>
          </a:xfrm>
          <a:prstGeom prst="straightConnector1">
            <a:avLst/>
          </a:prstGeom>
          <a:ln w="9525">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3886200"/>
            <a:ext cx="1524000" cy="800219"/>
          </a:xfrm>
          <a:prstGeom prst="rect">
            <a:avLst/>
          </a:prstGeom>
          <a:noFill/>
          <a:ln>
            <a:noFill/>
          </a:ln>
        </p:spPr>
        <p:txBody>
          <a:bodyPr wrap="square" rtlCol="0">
            <a:spAutoFit/>
          </a:bodyPr>
          <a:lstStyle/>
          <a:p>
            <a:pPr algn="ctr"/>
            <a:r>
              <a:rPr lang="en-US" sz="1600" b="1" i="1" dirty="0"/>
              <a:t>l</a:t>
            </a:r>
            <a:r>
              <a:rPr lang="en-US" sz="1600" b="1" i="1" dirty="0" smtClean="0"/>
              <a:t>ocal optimum</a:t>
            </a:r>
          </a:p>
          <a:p>
            <a:pPr algn="ctr"/>
            <a:r>
              <a:rPr lang="en-US" sz="1400" b="1" dirty="0" smtClean="0"/>
              <a:t> </a:t>
            </a:r>
            <a:r>
              <a:rPr lang="el-GR" sz="1400" b="1" dirty="0" smtClean="0"/>
              <a:t>Θ</a:t>
            </a:r>
            <a:r>
              <a:rPr lang="en-US" sz="1400" b="1" baseline="-25000" dirty="0" smtClean="0"/>
              <a:t>P,LOCAL</a:t>
            </a:r>
            <a:r>
              <a:rPr lang="en-US" sz="1400" b="1" dirty="0" smtClean="0"/>
              <a:t> = </a:t>
            </a:r>
            <a:r>
              <a:rPr lang="el-GR" sz="1400" b="1" dirty="0" smtClean="0"/>
              <a:t>Θ</a:t>
            </a:r>
            <a:r>
              <a:rPr lang="en-US" sz="1400" b="1" baseline="-25000" dirty="0" smtClean="0"/>
              <a:t>P1</a:t>
            </a:r>
          </a:p>
          <a:p>
            <a:pPr algn="ctr"/>
            <a:r>
              <a:rPr lang="en-US" sz="1600" b="1" i="1" u="sng" dirty="0" err="1" smtClean="0"/>
              <a:t>Exp</a:t>
            </a:r>
            <a:r>
              <a:rPr lang="en-US" sz="1600" b="1" i="1" u="sng" dirty="0" smtClean="0"/>
              <a:t> 1</a:t>
            </a:r>
            <a:endParaRPr lang="en-US" sz="1400" b="1" i="1" u="sng" dirty="0"/>
          </a:p>
        </p:txBody>
      </p:sp>
      <p:cxnSp>
        <p:nvCxnSpPr>
          <p:cNvPr id="9" name="Straight Arrow Connector 8"/>
          <p:cNvCxnSpPr/>
          <p:nvPr/>
        </p:nvCxnSpPr>
        <p:spPr>
          <a:xfrm flipV="1">
            <a:off x="1419225" y="4064168"/>
            <a:ext cx="533400" cy="1"/>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846" y="5077318"/>
            <a:ext cx="2011680" cy="1628282"/>
          </a:xfrm>
          <a:prstGeom prst="rect">
            <a:avLst/>
          </a:prstGeom>
        </p:spPr>
      </p:pic>
      <p:sp>
        <p:nvSpPr>
          <p:cNvPr id="12" name="TextBox 11"/>
          <p:cNvSpPr txBox="1"/>
          <p:nvPr/>
        </p:nvSpPr>
        <p:spPr>
          <a:xfrm>
            <a:off x="3628751" y="3416900"/>
            <a:ext cx="1990725" cy="1384995"/>
          </a:xfrm>
          <a:prstGeom prst="rect">
            <a:avLst/>
          </a:prstGeom>
          <a:noFill/>
          <a:ln>
            <a:solidFill>
              <a:schemeClr val="tx1"/>
            </a:solidFill>
          </a:ln>
        </p:spPr>
        <p:txBody>
          <a:bodyPr wrap="square" rtlCol="0">
            <a:spAutoFit/>
          </a:bodyPr>
          <a:lstStyle/>
          <a:p>
            <a:r>
              <a:rPr lang="en-US" sz="1400" dirty="0" smtClean="0"/>
              <a:t>Re-run ULM with each </a:t>
            </a:r>
            <a:r>
              <a:rPr lang="el-GR" sz="1400" dirty="0" smtClean="0"/>
              <a:t>Θ</a:t>
            </a:r>
            <a:r>
              <a:rPr lang="en-US" sz="1400" baseline="-25000" dirty="0" smtClean="0"/>
              <a:t>P</a:t>
            </a:r>
            <a:r>
              <a:rPr lang="en-US" sz="1400" dirty="0" smtClean="0"/>
              <a:t>, at neighboring basins within a zoning radius (5°). Compute and rank the a mean statistic          for each parameter set</a:t>
            </a:r>
            <a:endParaRPr lang="en-US" sz="1400" dirty="0"/>
          </a:p>
        </p:txBody>
      </p:sp>
      <mc:AlternateContent xmlns:mc="http://schemas.openxmlformats.org/markup-compatibility/2006" xmlns:a14="http://schemas.microsoft.com/office/drawing/2010/main">
        <mc:Choice Requires="a14">
          <p:sp>
            <p:nvSpPr>
              <p:cNvPr id="13" name="TextBox 12"/>
              <p:cNvSpPr txBox="1"/>
              <p:nvPr/>
            </p:nvSpPr>
            <p:spPr>
              <a:xfrm>
                <a:off x="5099870" y="4275951"/>
                <a:ext cx="538930"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r>
                            <m:rPr>
                              <m:sty m:val="p"/>
                            </m:rPr>
                            <a:rPr lang="en-US" sz="1400" b="0" i="0" smtClean="0">
                              <a:latin typeface="Cambria Math"/>
                            </a:rPr>
                            <m:t>NSE</m:t>
                          </m:r>
                        </m:e>
                      </m:acc>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099870" y="4275951"/>
                <a:ext cx="538930" cy="30822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1071450892"/>
                  </p:ext>
                </p:extLst>
              </p:nvPr>
            </p:nvGraphicFramePr>
            <p:xfrm>
              <a:off x="7038700" y="3837801"/>
              <a:ext cx="457200" cy="2518410"/>
            </p:xfrm>
            <a:graphic>
              <a:graphicData uri="http://schemas.openxmlformats.org/drawingml/2006/table">
                <a:tbl>
                  <a:tblPr firstRow="1" bandRow="1">
                    <a:tableStyleId>{073A0DAA-6AF3-43AB-8588-CEC1D06C72B9}</a:tableStyleId>
                  </a:tblPr>
                  <a:tblGrid>
                    <a:gridCol w="457200"/>
                  </a:tblGrid>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solidFill>
                                          <a:schemeClr val="tx1"/>
                                        </a:solidFill>
                                        <a:latin typeface="Cambria Math"/>
                                      </a:rPr>
                                    </m:ctrlPr>
                                  </m:accPr>
                                  <m:e>
                                    <m:r>
                                      <m:rPr>
                                        <m:sty m:val="p"/>
                                      </m:rPr>
                                      <a:rPr lang="el-GR" sz="1050" b="1" i="1" dirty="0" smtClean="0">
                                        <a:solidFill>
                                          <a:schemeClr val="tx1"/>
                                        </a:solidFill>
                                        <a:latin typeface="Cambria Math"/>
                                      </a:rPr>
                                      <m:t>Θ</m:t>
                                    </m:r>
                                    <m:r>
                                      <m:rPr>
                                        <m:nor/>
                                      </m:rPr>
                                      <a:rPr lang="en-US" sz="1050" b="1" baseline="-25000" dirty="0" smtClean="0">
                                        <a:solidFill>
                                          <a:schemeClr val="tx1"/>
                                        </a:solidFill>
                                      </a:rPr>
                                      <m:t>P</m:t>
                                    </m:r>
                                    <m:r>
                                      <m:rPr>
                                        <m:nor/>
                                      </m:rPr>
                                      <a:rPr lang="en-US" sz="1050" b="1" i="0" baseline="-25000" dirty="0" smtClean="0">
                                        <a:solidFill>
                                          <a:schemeClr val="tx1"/>
                                        </a:solidFill>
                                      </a:rPr>
                                      <m:t>1</m:t>
                                    </m:r>
                                  </m:e>
                                </m:acc>
                              </m:oMath>
                            </m:oMathPara>
                          </a14:m>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m:rPr>
                                        <m:nor/>
                                      </m:rPr>
                                      <a:rPr lang="en-US" sz="1050" b="1" i="0" baseline="-25000" dirty="0" smtClean="0"/>
                                      <m:t>2</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𝟑</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𝟒</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𝟓</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𝟔</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𝟕</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𝟖</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a:rPr lang="en-US" sz="1050" b="1" i="1" baseline="-25000" dirty="0" smtClean="0">
                                        <a:latin typeface="Cambria Math"/>
                                      </a:rPr>
                                      <m:t>𝟗</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1050" b="1" i="1" smtClean="0">
                                        <a:latin typeface="Cambria Math"/>
                                      </a:rPr>
                                    </m:ctrlPr>
                                  </m:accPr>
                                  <m:e>
                                    <m:r>
                                      <m:rPr>
                                        <m:sty m:val="p"/>
                                      </m:rPr>
                                      <a:rPr lang="el-GR" sz="1050" b="1" i="1" dirty="0" smtClean="0">
                                        <a:latin typeface="Cambria Math"/>
                                      </a:rPr>
                                      <m:t>Θ</m:t>
                                    </m:r>
                                    <m:r>
                                      <m:rPr>
                                        <m:nor/>
                                      </m:rPr>
                                      <a:rPr lang="en-US" sz="1050" b="1" baseline="-25000" dirty="0" smtClean="0"/>
                                      <m:t>P</m:t>
                                    </m:r>
                                    <m:r>
                                      <m:rPr>
                                        <m:nor/>
                                      </m:rPr>
                                      <a:rPr lang="en-US" sz="1050" b="1" i="0" baseline="-25000" dirty="0" smtClean="0"/>
                                      <m:t>10</m:t>
                                    </m:r>
                                  </m:e>
                                </m:acc>
                              </m:oMath>
                            </m:oMathPara>
                          </a14:m>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536462876"/>
                  </p:ext>
                </p:extLst>
              </p:nvPr>
            </p:nvGraphicFramePr>
            <p:xfrm>
              <a:off x="7038700" y="3837801"/>
              <a:ext cx="457200" cy="2518410"/>
            </p:xfrm>
            <a:graphic>
              <a:graphicData uri="http://schemas.openxmlformats.org/drawingml/2006/table">
                <a:tbl>
                  <a:tblPr firstRow="1" bandRow="1">
                    <a:tableStyleId>{073A0DAA-6AF3-43AB-8588-CEC1D06C72B9}</a:tableStyleId>
                  </a:tblPr>
                  <a:tblGrid>
                    <a:gridCol w="457200"/>
                  </a:tblGrid>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2439" b="-907317"/>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100000" b="-785714"/>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204878" b="-704878"/>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304878" b="-604878"/>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395238" b="-490476"/>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507317" b="-402439"/>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607317" b="-302439"/>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707317" b="-202439"/>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788095" b="-97619"/>
                          </a:stretch>
                        </a:blipFill>
                      </a:tcPr>
                    </a:tc>
                  </a:tr>
                  <a:tr h="2518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333" t="-909756"/>
                          </a:stretch>
                        </a:blipFill>
                      </a:tcPr>
                    </a:tc>
                  </a:tr>
                </a:tbl>
              </a:graphicData>
            </a:graphic>
          </p:graphicFrame>
        </mc:Fallback>
      </mc:AlternateContent>
      <p:sp>
        <p:nvSpPr>
          <p:cNvPr id="15" name="Right Brace 14"/>
          <p:cNvSpPr/>
          <p:nvPr/>
        </p:nvSpPr>
        <p:spPr>
          <a:xfrm>
            <a:off x="5657575" y="3463688"/>
            <a:ext cx="838200" cy="32228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095725" y="3843010"/>
            <a:ext cx="990600" cy="251817"/>
          </a:xfrm>
          <a:prstGeom prst="rect">
            <a:avLst/>
          </a:prstGeom>
          <a:noFill/>
        </p:spPr>
        <p:txBody>
          <a:bodyPr wrap="square" rtlCol="0">
            <a:spAutoFit/>
          </a:bodyPr>
          <a:lstStyle/>
          <a:p>
            <a:r>
              <a:rPr lang="en-US" sz="1200" b="1" dirty="0" smtClean="0"/>
              <a:t>Highest NSE</a:t>
            </a:r>
            <a:endParaRPr lang="en-US" sz="1200" b="1" dirty="0"/>
          </a:p>
        </p:txBody>
      </p:sp>
      <p:sp>
        <p:nvSpPr>
          <p:cNvPr id="17" name="TextBox 16"/>
          <p:cNvSpPr txBox="1"/>
          <p:nvPr/>
        </p:nvSpPr>
        <p:spPr>
          <a:xfrm>
            <a:off x="6124300" y="6104751"/>
            <a:ext cx="942975" cy="276999"/>
          </a:xfrm>
          <a:prstGeom prst="rect">
            <a:avLst/>
          </a:prstGeom>
          <a:noFill/>
        </p:spPr>
        <p:txBody>
          <a:bodyPr wrap="square" rtlCol="0">
            <a:spAutoFit/>
          </a:bodyPr>
          <a:lstStyle/>
          <a:p>
            <a:r>
              <a:rPr lang="en-US" sz="1200" b="1" dirty="0" smtClean="0"/>
              <a:t>Lowest NSE</a:t>
            </a:r>
            <a:endParaRPr lang="en-US" sz="1200" b="1" dirty="0"/>
          </a:p>
        </p:txBody>
      </p:sp>
      <p:cxnSp>
        <p:nvCxnSpPr>
          <p:cNvPr id="18" name="Straight Arrow Connector 17"/>
          <p:cNvCxnSpPr/>
          <p:nvPr/>
        </p:nvCxnSpPr>
        <p:spPr>
          <a:xfrm flipV="1">
            <a:off x="6600550" y="4210050"/>
            <a:ext cx="0" cy="1828800"/>
          </a:xfrm>
          <a:prstGeom prst="straightConnector1">
            <a:avLst/>
          </a:prstGeom>
          <a:ln w="9525">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7774304" y="3783902"/>
                <a:ext cx="1369696" cy="1046890"/>
              </a:xfrm>
              <a:prstGeom prst="rect">
                <a:avLst/>
              </a:prstGeom>
              <a:noFill/>
              <a:ln>
                <a:noFill/>
              </a:ln>
            </p:spPr>
            <p:txBody>
              <a:bodyPr wrap="square" rtlCol="0">
                <a:spAutoFit/>
              </a:bodyPr>
              <a:lstStyle/>
              <a:p>
                <a:pPr algn="ctr"/>
                <a:r>
                  <a:rPr lang="en-US" sz="1600" b="1" dirty="0" smtClean="0"/>
                  <a:t>z</a:t>
                </a:r>
                <a:r>
                  <a:rPr lang="en-US" sz="1600" b="1" dirty="0" smtClean="0"/>
                  <a:t>onal optimum</a:t>
                </a:r>
              </a:p>
              <a:p>
                <a:pPr algn="ctr"/>
                <a:r>
                  <a:rPr lang="el-GR" sz="1400" b="1" dirty="0" smtClean="0"/>
                  <a:t>Θ</a:t>
                </a:r>
                <a:r>
                  <a:rPr lang="en-US" sz="1400" b="1" baseline="-25000" dirty="0" smtClean="0"/>
                  <a:t>P,ZONAL</a:t>
                </a:r>
                <a:r>
                  <a:rPr lang="en-US" sz="1400" b="1" dirty="0" smtClean="0"/>
                  <a:t> = </a:t>
                </a:r>
                <a14:m>
                  <m:oMath xmlns:m="http://schemas.openxmlformats.org/officeDocument/2006/math">
                    <m:acc>
                      <m:accPr>
                        <m:chr m:val="̅"/>
                        <m:ctrlPr>
                          <a:rPr lang="en-US" sz="1400" b="1" i="1" smtClean="0">
                            <a:latin typeface="Cambria Math"/>
                          </a:rPr>
                        </m:ctrlPr>
                      </m:accPr>
                      <m:e>
                        <m:r>
                          <m:rPr>
                            <m:sty m:val="p"/>
                          </m:rPr>
                          <a:rPr lang="el-GR" sz="1400" b="1" i="1" dirty="0" smtClean="0">
                            <a:latin typeface="Cambria Math"/>
                          </a:rPr>
                          <m:t>Θ</m:t>
                        </m:r>
                        <m:r>
                          <m:rPr>
                            <m:nor/>
                          </m:rPr>
                          <a:rPr lang="en-US" sz="1400" b="1" baseline="-25000" dirty="0" smtClean="0"/>
                          <m:t>P</m:t>
                        </m:r>
                        <m:r>
                          <m:rPr>
                            <m:nor/>
                          </m:rPr>
                          <a:rPr lang="en-US" sz="1400" b="1" baseline="-25000" dirty="0" smtClean="0"/>
                          <m:t>1</m:t>
                        </m:r>
                      </m:e>
                    </m:acc>
                  </m:oMath>
                </a14:m>
                <a:endParaRPr lang="en-US" sz="1400" b="1" baseline="-25000" dirty="0" smtClean="0"/>
              </a:p>
              <a:p>
                <a:pPr algn="ctr"/>
                <a:r>
                  <a:rPr lang="en-US" sz="1400" b="1" i="1" u="sng" dirty="0" err="1"/>
                  <a:t>Exp</a:t>
                </a:r>
                <a:r>
                  <a:rPr lang="en-US" sz="1400" b="1" i="1" u="sng" dirty="0"/>
                  <a:t> </a:t>
                </a:r>
                <a:r>
                  <a:rPr lang="en-US" sz="1400" b="1" i="1" u="sng" dirty="0" smtClean="0"/>
                  <a:t>2</a:t>
                </a:r>
                <a:endParaRPr lang="en-US" sz="1400" b="1" dirty="0"/>
              </a:p>
            </p:txBody>
          </p:sp>
        </mc:Choice>
        <mc:Fallback>
          <p:sp>
            <p:nvSpPr>
              <p:cNvPr id="19" name="TextBox 18"/>
              <p:cNvSpPr txBox="1">
                <a:spLocks noRot="1" noChangeAspect="1" noMove="1" noResize="1" noEditPoints="1" noAdjustHandles="1" noChangeArrowheads="1" noChangeShapeType="1" noTextEdit="1"/>
              </p:cNvSpPr>
              <p:nvPr/>
            </p:nvSpPr>
            <p:spPr>
              <a:xfrm>
                <a:off x="7774304" y="3783902"/>
                <a:ext cx="1369696" cy="1046890"/>
              </a:xfrm>
              <a:prstGeom prst="rect">
                <a:avLst/>
              </a:prstGeom>
              <a:blipFill rotWithShape="1">
                <a:blip r:embed="rId7"/>
                <a:stretch>
                  <a:fillRect t="-1754" b="-2339"/>
                </a:stretch>
              </a:blipFill>
              <a:ln>
                <a:noFill/>
              </a:ln>
            </p:spPr>
            <p:txBody>
              <a:bodyPr/>
              <a:lstStyle/>
              <a:p>
                <a:r>
                  <a:rPr lang="en-US">
                    <a:noFill/>
                  </a:rPr>
                  <a:t> </a:t>
                </a:r>
              </a:p>
            </p:txBody>
          </p:sp>
        </mc:Fallback>
      </mc:AlternateContent>
      <p:cxnSp>
        <p:nvCxnSpPr>
          <p:cNvPr id="20" name="Straight Arrow Connector 19"/>
          <p:cNvCxnSpPr/>
          <p:nvPr/>
        </p:nvCxnSpPr>
        <p:spPr>
          <a:xfrm flipV="1">
            <a:off x="7514950" y="3968918"/>
            <a:ext cx="533400" cy="1"/>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933551" y="5174563"/>
            <a:ext cx="1188720" cy="1371600"/>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4085955" y="5407924"/>
            <a:ext cx="461006" cy="44291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86275" y="3890431"/>
                <a:ext cx="315791" cy="18505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b="1" i="1" smtClean="0">
                              <a:latin typeface="Cambria Math"/>
                            </a:rPr>
                          </m:ctrlPr>
                        </m:accPr>
                        <m:e>
                          <m:r>
                            <a:rPr lang="en-US" sz="1200" b="1" i="0" smtClean="0">
                              <a:latin typeface="Cambria Math"/>
                            </a:rPr>
                            <m:t>𝐍𝐒𝐄</m:t>
                          </m:r>
                        </m:e>
                      </m:acc>
                    </m:oMath>
                  </m:oMathPara>
                </a14:m>
                <a:endParaRPr lang="en-US" sz="12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6686275" y="3890431"/>
                <a:ext cx="315791" cy="185051"/>
              </a:xfrm>
              <a:prstGeom prst="rect">
                <a:avLst/>
              </a:prstGeom>
              <a:blipFill rotWithShape="1">
                <a:blip r:embed="rId8"/>
                <a:stretch>
                  <a:fillRect l="-11538" r="-9615"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686275" y="6166906"/>
                <a:ext cx="315791" cy="18505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b="1" i="1" smtClean="0">
                              <a:latin typeface="Cambria Math"/>
                            </a:rPr>
                          </m:ctrlPr>
                        </m:accPr>
                        <m:e>
                          <m:r>
                            <a:rPr lang="en-US" sz="1200" b="1" i="0" smtClean="0">
                              <a:latin typeface="Cambria Math"/>
                            </a:rPr>
                            <m:t>𝐍𝐒𝐄</m:t>
                          </m:r>
                        </m:e>
                      </m:acc>
                    </m:oMath>
                  </m:oMathPara>
                </a14:m>
                <a:endParaRPr lang="en-US" sz="12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6686275" y="6166906"/>
                <a:ext cx="315791" cy="185051"/>
              </a:xfrm>
              <a:prstGeom prst="rect">
                <a:avLst/>
              </a:prstGeom>
              <a:blipFill rotWithShape="1">
                <a:blip r:embed="rId9"/>
                <a:stretch>
                  <a:fillRect l="-11538" r="-9615" b="-6667"/>
                </a:stretch>
              </a:blipFill>
            </p:spPr>
            <p:txBody>
              <a:bodyPr/>
              <a:lstStyle/>
              <a:p>
                <a:r>
                  <a:rPr lang="en-US">
                    <a:noFill/>
                  </a:rPr>
                  <a:t> </a:t>
                </a:r>
              </a:p>
            </p:txBody>
          </p:sp>
        </mc:Fallback>
      </mc:AlternateContent>
      <p:sp>
        <p:nvSpPr>
          <p:cNvPr id="25" name="TextBox 24"/>
          <p:cNvSpPr txBox="1"/>
          <p:nvPr/>
        </p:nvSpPr>
        <p:spPr>
          <a:xfrm>
            <a:off x="4095476" y="5572125"/>
            <a:ext cx="514350" cy="276999"/>
          </a:xfrm>
          <a:prstGeom prst="rect">
            <a:avLst/>
          </a:prstGeom>
          <a:noFill/>
        </p:spPr>
        <p:txBody>
          <a:bodyPr wrap="square" rtlCol="0">
            <a:spAutoFit/>
          </a:bodyPr>
          <a:lstStyle/>
          <a:p>
            <a:r>
              <a:rPr lang="en-US" sz="1200" b="1" dirty="0" smtClean="0"/>
              <a:t>5°</a:t>
            </a:r>
            <a:endParaRPr lang="en-US" sz="1200" b="1" dirty="0"/>
          </a:p>
        </p:txBody>
      </p:sp>
      <p:sp>
        <p:nvSpPr>
          <p:cNvPr id="26" name="TextBox 25"/>
          <p:cNvSpPr txBox="1"/>
          <p:nvPr/>
        </p:nvSpPr>
        <p:spPr>
          <a:xfrm>
            <a:off x="6341811" y="3276600"/>
            <a:ext cx="2573589" cy="584775"/>
          </a:xfrm>
          <a:prstGeom prst="rect">
            <a:avLst/>
          </a:prstGeom>
          <a:noFill/>
        </p:spPr>
        <p:txBody>
          <a:bodyPr wrap="square" rtlCol="0">
            <a:spAutoFit/>
          </a:bodyPr>
          <a:lstStyle/>
          <a:p>
            <a:r>
              <a:rPr lang="en-US" sz="1600" b="1" u="sng" dirty="0" smtClean="0"/>
              <a:t>Zonal performance ranking</a:t>
            </a:r>
            <a:endParaRPr lang="en-US" sz="1600" b="1" u="sng" dirty="0"/>
          </a:p>
        </p:txBody>
      </p:sp>
      <p:sp>
        <p:nvSpPr>
          <p:cNvPr id="27" name="TextBox 14"/>
          <p:cNvSpPr txBox="1">
            <a:spLocks noChangeArrowheads="1"/>
          </p:cNvSpPr>
          <p:nvPr/>
        </p:nvSpPr>
        <p:spPr bwMode="auto">
          <a:xfrm>
            <a:off x="-12177" y="6581775"/>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t>1. </a:t>
            </a:r>
            <a:r>
              <a:rPr lang="en-US" sz="1100" dirty="0" smtClean="0"/>
              <a:t>Livneh et al. 2012a; Nash and Sutcliffe, 1970</a:t>
            </a:r>
            <a:endParaRPr lang="en-US" sz="1100" dirty="0"/>
          </a:p>
        </p:txBody>
      </p:sp>
      <p:sp>
        <p:nvSpPr>
          <p:cNvPr id="28" name="Rectangle 27"/>
          <p:cNvSpPr/>
          <p:nvPr/>
        </p:nvSpPr>
        <p:spPr>
          <a:xfrm>
            <a:off x="5340486" y="2389910"/>
            <a:ext cx="3689113" cy="369332"/>
          </a:xfrm>
          <a:prstGeom prst="rect">
            <a:avLst/>
          </a:prstGeom>
        </p:spPr>
        <p:txBody>
          <a:bodyPr wrap="square">
            <a:spAutoFit/>
          </a:bodyPr>
          <a:lstStyle/>
          <a:p>
            <a:r>
              <a:rPr lang="el-GR" i="1" dirty="0" smtClean="0"/>
              <a:t>θ</a:t>
            </a:r>
            <a:r>
              <a:rPr lang="en-US" i="1" baseline="-25000" dirty="0"/>
              <a:t>i</a:t>
            </a:r>
            <a:r>
              <a:rPr lang="en-US" baseline="-25000" dirty="0" smtClean="0"/>
              <a:t>-LOCAL</a:t>
            </a:r>
            <a:r>
              <a:rPr lang="en-US" dirty="0" smtClean="0"/>
              <a:t>=a+b</a:t>
            </a:r>
            <a:r>
              <a:rPr lang="en-US" baseline="-25000" dirty="0" smtClean="0"/>
              <a:t>1</a:t>
            </a:r>
            <a:r>
              <a:rPr lang="el-GR" dirty="0"/>
              <a:t>η</a:t>
            </a:r>
            <a:r>
              <a:rPr lang="en-US" baseline="-25000" dirty="0"/>
              <a:t>1</a:t>
            </a:r>
            <a:r>
              <a:rPr lang="en-US" dirty="0"/>
              <a:t>+b</a:t>
            </a:r>
            <a:r>
              <a:rPr lang="en-US" baseline="-25000" dirty="0"/>
              <a:t>2</a:t>
            </a:r>
            <a:r>
              <a:rPr lang="el-GR" dirty="0"/>
              <a:t>η</a:t>
            </a:r>
            <a:r>
              <a:rPr lang="en-US" baseline="-25000" dirty="0"/>
              <a:t>2</a:t>
            </a:r>
            <a:r>
              <a:rPr lang="en-US" dirty="0"/>
              <a:t>+…+</a:t>
            </a:r>
            <a:r>
              <a:rPr lang="en-US" dirty="0" err="1"/>
              <a:t>b</a:t>
            </a:r>
            <a:r>
              <a:rPr lang="en-US" baseline="-25000" dirty="0" err="1"/>
              <a:t>n</a:t>
            </a:r>
            <a:r>
              <a:rPr lang="el-GR" dirty="0"/>
              <a:t>η</a:t>
            </a:r>
            <a:r>
              <a:rPr lang="en-US" baseline="-25000" dirty="0" smtClean="0"/>
              <a:t>n</a:t>
            </a:r>
            <a:endParaRPr lang="en-US" baseline="-25000" dirty="0"/>
          </a:p>
        </p:txBody>
      </p:sp>
      <p:sp>
        <p:nvSpPr>
          <p:cNvPr id="29" name="Rectangle 28"/>
          <p:cNvSpPr/>
          <p:nvPr/>
        </p:nvSpPr>
        <p:spPr>
          <a:xfrm>
            <a:off x="6138299" y="2743200"/>
            <a:ext cx="3386701" cy="369332"/>
          </a:xfrm>
          <a:prstGeom prst="rect">
            <a:avLst/>
          </a:prstGeom>
        </p:spPr>
        <p:txBody>
          <a:bodyPr wrap="square">
            <a:spAutoFit/>
          </a:bodyPr>
          <a:lstStyle/>
          <a:p>
            <a:r>
              <a:rPr lang="el-GR" i="1" dirty="0" smtClean="0"/>
              <a:t>θ</a:t>
            </a:r>
            <a:r>
              <a:rPr lang="en-US" i="1" baseline="-25000" dirty="0" err="1" smtClean="0"/>
              <a:t>i</a:t>
            </a:r>
            <a:r>
              <a:rPr lang="en-US" baseline="-25000" dirty="0" smtClean="0"/>
              <a:t>-ZONAL</a:t>
            </a:r>
            <a:r>
              <a:rPr lang="en-US" dirty="0" smtClean="0"/>
              <a:t>=c+d</a:t>
            </a:r>
            <a:r>
              <a:rPr lang="en-US" baseline="-25000" dirty="0" smtClean="0"/>
              <a:t>1</a:t>
            </a:r>
            <a:r>
              <a:rPr lang="el-GR" dirty="0"/>
              <a:t>η</a:t>
            </a:r>
            <a:r>
              <a:rPr lang="en-US" baseline="-25000" dirty="0" smtClean="0"/>
              <a:t>1</a:t>
            </a:r>
            <a:r>
              <a:rPr lang="en-US" dirty="0" smtClean="0"/>
              <a:t>+d</a:t>
            </a:r>
            <a:r>
              <a:rPr lang="en-US" baseline="-25000" dirty="0" smtClean="0"/>
              <a:t>2</a:t>
            </a:r>
            <a:r>
              <a:rPr lang="el-GR" dirty="0"/>
              <a:t>η</a:t>
            </a:r>
            <a:r>
              <a:rPr lang="en-US" baseline="-25000" dirty="0"/>
              <a:t>2</a:t>
            </a:r>
            <a:r>
              <a:rPr lang="en-US" dirty="0" smtClean="0"/>
              <a:t>+…+</a:t>
            </a:r>
            <a:r>
              <a:rPr lang="en-US" dirty="0" err="1" smtClean="0"/>
              <a:t>d</a:t>
            </a:r>
            <a:r>
              <a:rPr lang="en-US" baseline="-25000" dirty="0" err="1" smtClean="0"/>
              <a:t>n</a:t>
            </a:r>
            <a:r>
              <a:rPr lang="el-GR" dirty="0"/>
              <a:t>η</a:t>
            </a:r>
            <a:r>
              <a:rPr lang="en-US" baseline="-25000" dirty="0"/>
              <a:t>n</a:t>
            </a:r>
          </a:p>
        </p:txBody>
      </p:sp>
      <p:cxnSp>
        <p:nvCxnSpPr>
          <p:cNvPr id="32" name="Straight Arrow Connector 31"/>
          <p:cNvCxnSpPr/>
          <p:nvPr/>
        </p:nvCxnSpPr>
        <p:spPr>
          <a:xfrm>
            <a:off x="1685925" y="5407924"/>
            <a:ext cx="17430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9611" y="3276600"/>
            <a:ext cx="2573589" cy="363099"/>
          </a:xfrm>
          <a:prstGeom prst="rect">
            <a:avLst/>
          </a:prstGeom>
          <a:solidFill>
            <a:schemeClr val="bg1"/>
          </a:solidFill>
        </p:spPr>
        <p:txBody>
          <a:bodyPr wrap="square" rtlCol="0">
            <a:spAutoFit/>
          </a:bodyPr>
          <a:lstStyle/>
          <a:p>
            <a:r>
              <a:rPr lang="en-US" sz="1600" b="1" u="sng" dirty="0" smtClean="0"/>
              <a:t>Local performance ranking</a:t>
            </a:r>
            <a:endParaRPr lang="en-US" sz="1600" b="1" u="sng" dirty="0"/>
          </a:p>
        </p:txBody>
      </p:sp>
    </p:spTree>
    <p:custDataLst>
      <p:tags r:id="rId1"/>
    </p:custDataLst>
    <p:extLst>
      <p:ext uri="{BB962C8B-B14F-4D97-AF65-F5344CB8AC3E}">
        <p14:creationId xmlns:p14="http://schemas.microsoft.com/office/powerpoint/2010/main" val="3386526016"/>
      </p:ext>
    </p:extLst>
  </p:cSld>
  <p:clrMapOvr>
    <a:masterClrMapping/>
  </p:clrMapOvr>
  <mc:AlternateContent xmlns:mc="http://schemas.openxmlformats.org/markup-compatibility/2006">
    <mc:Choice xmlns:p14="http://schemas.microsoft.com/office/powerpoint/2010/main" Requires="p14">
      <p:transition spd="slow" p14:dur="2000" advTm="31510"/>
    </mc:Choice>
    <mc:Fallback>
      <p:transition spd="slow" advTm="315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8" y="0"/>
            <a:ext cx="9060872" cy="685800"/>
          </a:xfrm>
        </p:spPr>
        <p:txBody>
          <a:bodyPr>
            <a:noAutofit/>
          </a:bodyPr>
          <a:lstStyle/>
          <a:p>
            <a:r>
              <a:rPr lang="en-US" sz="3200" u="sng" dirty="0" smtClean="0"/>
              <a:t>Zonalization increases spatial coherence</a:t>
            </a:r>
            <a:endParaRPr lang="en-US" sz="3200"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4107" y="2277057"/>
            <a:ext cx="3657600" cy="4285624"/>
          </a:xfrm>
          <a:prstGeom prst="rect">
            <a:avLst/>
          </a:prstGeom>
        </p:spPr>
      </p:pic>
      <p:sp>
        <p:nvSpPr>
          <p:cNvPr id="6" name="TextBox 5"/>
          <p:cNvSpPr txBox="1"/>
          <p:nvPr/>
        </p:nvSpPr>
        <p:spPr>
          <a:xfrm>
            <a:off x="1704107" y="6562681"/>
            <a:ext cx="3657600" cy="369332"/>
          </a:xfrm>
          <a:prstGeom prst="rect">
            <a:avLst/>
          </a:prstGeom>
          <a:noFill/>
        </p:spPr>
        <p:txBody>
          <a:bodyPr wrap="square" rtlCol="0">
            <a:spAutoFit/>
          </a:bodyPr>
          <a:lstStyle/>
          <a:p>
            <a:pPr algn="ctr"/>
            <a:r>
              <a:rPr lang="en-US" b="1" dirty="0" smtClean="0"/>
              <a:t>ULM field capacity parameter,</a:t>
            </a:r>
            <a:r>
              <a:rPr lang="el-GR" b="1" i="1" dirty="0"/>
              <a:t> θ</a:t>
            </a:r>
            <a:r>
              <a:rPr lang="en-US" b="1" dirty="0" smtClean="0"/>
              <a:t> </a:t>
            </a:r>
            <a:endParaRPr lang="en-US" b="1" dirty="0"/>
          </a:p>
        </p:txBody>
      </p:sp>
      <p:sp>
        <p:nvSpPr>
          <p:cNvPr id="10" name="TextBox 9"/>
          <p:cNvSpPr txBox="1"/>
          <p:nvPr/>
        </p:nvSpPr>
        <p:spPr>
          <a:xfrm>
            <a:off x="3532907" y="4406012"/>
            <a:ext cx="1672765" cy="307777"/>
          </a:xfrm>
          <a:prstGeom prst="rect">
            <a:avLst/>
          </a:prstGeom>
          <a:solidFill>
            <a:schemeClr val="bg1"/>
          </a:solidFill>
          <a:ln>
            <a:solidFill>
              <a:schemeClr val="tx1"/>
            </a:solidFill>
          </a:ln>
        </p:spPr>
        <p:txBody>
          <a:bodyPr wrap="square" rtlCol="0">
            <a:spAutoFit/>
          </a:bodyPr>
          <a:lstStyle/>
          <a:p>
            <a:pPr algn="r"/>
            <a:r>
              <a:rPr lang="en-US" sz="1400" dirty="0"/>
              <a:t>l</a:t>
            </a:r>
            <a:r>
              <a:rPr lang="en-US" sz="1400" dirty="0" smtClean="0"/>
              <a:t>ocal </a:t>
            </a:r>
            <a:r>
              <a:rPr lang="en-US" sz="1400" dirty="0" err="1" smtClean="0"/>
              <a:t>predictand</a:t>
            </a:r>
            <a:endParaRPr lang="en-US" sz="1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27" y="1957707"/>
            <a:ext cx="1617253" cy="2372105"/>
          </a:xfrm>
          <a:prstGeom prst="rect">
            <a:avLst/>
          </a:prstGeom>
          <a:ln>
            <a:solidFill>
              <a:schemeClr val="tx1"/>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4329812"/>
            <a:ext cx="1624180" cy="2486891"/>
          </a:xfrm>
          <a:prstGeom prst="rect">
            <a:avLst/>
          </a:prstGeom>
          <a:ln>
            <a:solidFill>
              <a:schemeClr val="tx1"/>
            </a:solidFill>
          </a:ln>
        </p:spPr>
      </p:pic>
      <p:cxnSp>
        <p:nvCxnSpPr>
          <p:cNvPr id="13" name="Straight Arrow Connector 12"/>
          <p:cNvCxnSpPr/>
          <p:nvPr/>
        </p:nvCxnSpPr>
        <p:spPr>
          <a:xfrm flipV="1">
            <a:off x="1073727" y="5168012"/>
            <a:ext cx="1143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7527" y="3186812"/>
            <a:ext cx="1219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32907" y="2383735"/>
            <a:ext cx="1672765" cy="307777"/>
          </a:xfrm>
          <a:prstGeom prst="rect">
            <a:avLst/>
          </a:prstGeom>
          <a:solidFill>
            <a:schemeClr val="bg1"/>
          </a:solidFill>
          <a:ln>
            <a:solidFill>
              <a:schemeClr val="tx1"/>
            </a:solidFill>
          </a:ln>
        </p:spPr>
        <p:txBody>
          <a:bodyPr wrap="square" rtlCol="0">
            <a:spAutoFit/>
          </a:bodyPr>
          <a:lstStyle/>
          <a:p>
            <a:pPr algn="r"/>
            <a:r>
              <a:rPr lang="en-US" sz="1400" dirty="0" smtClean="0"/>
              <a:t>zonal </a:t>
            </a:r>
            <a:r>
              <a:rPr lang="en-US" sz="1400" dirty="0" err="1" smtClean="0"/>
              <a:t>predictand</a:t>
            </a:r>
            <a:endParaRPr lang="en-US" sz="1400" dirty="0"/>
          </a:p>
        </p:txBody>
      </p:sp>
      <p:sp>
        <p:nvSpPr>
          <p:cNvPr id="23" name="Content Placeholder 2"/>
          <p:cNvSpPr>
            <a:spLocks noGrp="1"/>
          </p:cNvSpPr>
          <p:nvPr>
            <p:ph idx="1"/>
          </p:nvPr>
        </p:nvSpPr>
        <p:spPr>
          <a:xfrm>
            <a:off x="-13855" y="838200"/>
            <a:ext cx="9144000" cy="838199"/>
          </a:xfrm>
        </p:spPr>
        <p:txBody>
          <a:bodyPr>
            <a:noAutofit/>
          </a:bodyPr>
          <a:lstStyle/>
          <a:p>
            <a:r>
              <a:rPr lang="en-US" sz="2400" dirty="0" smtClean="0"/>
              <a:t>Spatial coherence increased. Verified visually and by variograms (not shown)</a:t>
            </a:r>
            <a:endParaRPr lang="en-US" sz="2400" b="1" dirty="0"/>
          </a:p>
        </p:txBody>
      </p:sp>
      <p:sp>
        <p:nvSpPr>
          <p:cNvPr id="24" name="Rectangle 23"/>
          <p:cNvSpPr/>
          <p:nvPr/>
        </p:nvSpPr>
        <p:spPr>
          <a:xfrm>
            <a:off x="6193204" y="5167745"/>
            <a:ext cx="3560396" cy="338554"/>
          </a:xfrm>
          <a:prstGeom prst="rect">
            <a:avLst/>
          </a:prstGeom>
        </p:spPr>
        <p:txBody>
          <a:bodyPr wrap="square">
            <a:spAutoFit/>
          </a:bodyPr>
          <a:lstStyle/>
          <a:p>
            <a:r>
              <a:rPr lang="el-GR" sz="1600" i="1" dirty="0" smtClean="0"/>
              <a:t>θ</a:t>
            </a:r>
            <a:r>
              <a:rPr lang="en-US" sz="1600" i="1" baseline="-25000" dirty="0"/>
              <a:t>i</a:t>
            </a:r>
            <a:r>
              <a:rPr lang="en-US" sz="1600" baseline="-25000" dirty="0" smtClean="0"/>
              <a:t>-LOCAL</a:t>
            </a:r>
            <a:r>
              <a:rPr lang="en-US" sz="1600" dirty="0" smtClean="0"/>
              <a:t>=a+b</a:t>
            </a:r>
            <a:r>
              <a:rPr lang="en-US" sz="1600" baseline="-25000" dirty="0" smtClean="0"/>
              <a:t>1</a:t>
            </a:r>
            <a:r>
              <a:rPr lang="el-GR" sz="1600" dirty="0"/>
              <a:t>η</a:t>
            </a:r>
            <a:r>
              <a:rPr lang="en-US" sz="1600" baseline="-25000" dirty="0"/>
              <a:t>1</a:t>
            </a:r>
            <a:r>
              <a:rPr lang="en-US" sz="1600" dirty="0"/>
              <a:t>+b</a:t>
            </a:r>
            <a:r>
              <a:rPr lang="en-US" sz="1600" baseline="-25000" dirty="0"/>
              <a:t>2</a:t>
            </a:r>
            <a:r>
              <a:rPr lang="el-GR" sz="1600" dirty="0"/>
              <a:t>η</a:t>
            </a:r>
            <a:r>
              <a:rPr lang="en-US" sz="1600" baseline="-25000" dirty="0"/>
              <a:t>2</a:t>
            </a:r>
            <a:r>
              <a:rPr lang="en-US" sz="1600" dirty="0"/>
              <a:t>+…+</a:t>
            </a:r>
            <a:r>
              <a:rPr lang="en-US" sz="1600" dirty="0" err="1"/>
              <a:t>b</a:t>
            </a:r>
            <a:r>
              <a:rPr lang="en-US" sz="1600" baseline="-25000" dirty="0" err="1"/>
              <a:t>n</a:t>
            </a:r>
            <a:r>
              <a:rPr lang="el-GR" sz="1600" dirty="0"/>
              <a:t>η</a:t>
            </a:r>
            <a:r>
              <a:rPr lang="en-US" sz="1600" baseline="-25000" dirty="0" smtClean="0"/>
              <a:t>n</a:t>
            </a:r>
            <a:endParaRPr lang="en-US" sz="1600" baseline="-25000" dirty="0"/>
          </a:p>
        </p:txBody>
      </p:sp>
      <p:sp>
        <p:nvSpPr>
          <p:cNvPr id="25" name="Rectangle 24"/>
          <p:cNvSpPr/>
          <p:nvPr/>
        </p:nvSpPr>
        <p:spPr>
          <a:xfrm>
            <a:off x="6136467" y="3091934"/>
            <a:ext cx="3386701" cy="338554"/>
          </a:xfrm>
          <a:prstGeom prst="rect">
            <a:avLst/>
          </a:prstGeom>
        </p:spPr>
        <p:txBody>
          <a:bodyPr wrap="square">
            <a:spAutoFit/>
          </a:bodyPr>
          <a:lstStyle/>
          <a:p>
            <a:r>
              <a:rPr lang="el-GR" sz="1600" i="1" dirty="0" smtClean="0"/>
              <a:t>θ</a:t>
            </a:r>
            <a:r>
              <a:rPr lang="en-US" sz="1600" i="1" baseline="-25000" dirty="0" err="1" smtClean="0"/>
              <a:t>i</a:t>
            </a:r>
            <a:r>
              <a:rPr lang="en-US" sz="1600" baseline="-25000" dirty="0" smtClean="0"/>
              <a:t>-ZONAL</a:t>
            </a:r>
            <a:r>
              <a:rPr lang="en-US" sz="1600" dirty="0" smtClean="0"/>
              <a:t>=c+d</a:t>
            </a:r>
            <a:r>
              <a:rPr lang="en-US" sz="1600" baseline="-25000" dirty="0" smtClean="0"/>
              <a:t>1</a:t>
            </a:r>
            <a:r>
              <a:rPr lang="el-GR" sz="1600" dirty="0"/>
              <a:t>η</a:t>
            </a:r>
            <a:r>
              <a:rPr lang="en-US" sz="1600" baseline="-25000" dirty="0" smtClean="0"/>
              <a:t>1</a:t>
            </a:r>
            <a:r>
              <a:rPr lang="en-US" sz="1600" dirty="0" smtClean="0"/>
              <a:t>+d</a:t>
            </a:r>
            <a:r>
              <a:rPr lang="en-US" sz="1600" baseline="-25000" dirty="0" smtClean="0"/>
              <a:t>2</a:t>
            </a:r>
            <a:r>
              <a:rPr lang="el-GR" sz="1600" dirty="0"/>
              <a:t>η</a:t>
            </a:r>
            <a:r>
              <a:rPr lang="en-US" sz="1600" baseline="-25000" dirty="0"/>
              <a:t>2</a:t>
            </a:r>
            <a:r>
              <a:rPr lang="en-US" sz="1600" dirty="0" smtClean="0"/>
              <a:t>+…+</a:t>
            </a:r>
            <a:r>
              <a:rPr lang="en-US" sz="1600" dirty="0" err="1" smtClean="0"/>
              <a:t>d</a:t>
            </a:r>
            <a:r>
              <a:rPr lang="en-US" sz="1600" baseline="-25000" dirty="0" err="1" smtClean="0"/>
              <a:t>n</a:t>
            </a:r>
            <a:r>
              <a:rPr lang="el-GR" sz="1600" dirty="0"/>
              <a:t>η</a:t>
            </a:r>
            <a:r>
              <a:rPr lang="en-US" sz="1600" baseline="-25000" dirty="0"/>
              <a:t>n</a:t>
            </a:r>
          </a:p>
        </p:txBody>
      </p:sp>
      <p:sp>
        <p:nvSpPr>
          <p:cNvPr id="26" name="Right Brace 25"/>
          <p:cNvSpPr/>
          <p:nvPr/>
        </p:nvSpPr>
        <p:spPr>
          <a:xfrm>
            <a:off x="5486400" y="2438400"/>
            <a:ext cx="572502" cy="16764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Content Placeholder 2"/>
          <p:cNvSpPr txBox="1">
            <a:spLocks/>
          </p:cNvSpPr>
          <p:nvPr/>
        </p:nvSpPr>
        <p:spPr>
          <a:xfrm>
            <a:off x="5476744" y="1749511"/>
            <a:ext cx="3656734" cy="601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u="sng" cap="small" dirty="0" smtClean="0"/>
              <a:t>PCR derived relationships</a:t>
            </a:r>
            <a:endParaRPr lang="en-US" sz="2400" b="1" u="sng" cap="small" dirty="0"/>
          </a:p>
        </p:txBody>
      </p:sp>
      <p:sp>
        <p:nvSpPr>
          <p:cNvPr id="28" name="Right Brace 27"/>
          <p:cNvSpPr/>
          <p:nvPr/>
        </p:nvSpPr>
        <p:spPr>
          <a:xfrm>
            <a:off x="5486400" y="4495800"/>
            <a:ext cx="572502" cy="16764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3"/>
          <p:cNvSpPr txBox="1">
            <a:spLocks/>
          </p:cNvSpPr>
          <p:nvPr/>
        </p:nvSpPr>
        <p:spPr bwMode="auto">
          <a:xfrm>
            <a:off x="4421160" y="5841909"/>
            <a:ext cx="944951" cy="44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200" b="1" i="1" dirty="0" smtClean="0"/>
              <a:t>θ</a:t>
            </a:r>
            <a:r>
              <a:rPr lang="en-US" sz="2200" b="1" baseline="-25000" dirty="0" smtClean="0"/>
              <a:t>LOCAL</a:t>
            </a:r>
          </a:p>
        </p:txBody>
      </p:sp>
      <p:sp>
        <p:nvSpPr>
          <p:cNvPr id="20" name="Rectangle 3"/>
          <p:cNvSpPr txBox="1">
            <a:spLocks/>
          </p:cNvSpPr>
          <p:nvPr/>
        </p:nvSpPr>
        <p:spPr bwMode="auto">
          <a:xfrm>
            <a:off x="4419600" y="3810000"/>
            <a:ext cx="944951" cy="44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200" b="1" i="1" dirty="0" smtClean="0"/>
              <a:t>θ</a:t>
            </a:r>
            <a:r>
              <a:rPr lang="en-US" sz="2200" b="1" baseline="-25000" dirty="0" smtClean="0"/>
              <a:t>ZONAL</a:t>
            </a:r>
          </a:p>
        </p:txBody>
      </p:sp>
    </p:spTree>
    <p:extLst>
      <p:ext uri="{BB962C8B-B14F-4D97-AF65-F5344CB8AC3E}">
        <p14:creationId xmlns:p14="http://schemas.microsoft.com/office/powerpoint/2010/main" val="472844275"/>
      </p:ext>
    </p:extLst>
  </p:cSld>
  <p:clrMapOvr>
    <a:masterClrMapping/>
  </p:clrMapOvr>
  <mc:AlternateContent xmlns:mc="http://schemas.openxmlformats.org/markup-compatibility/2006">
    <mc:Choice xmlns:p14="http://schemas.microsoft.com/office/powerpoint/2010/main" Requires="p14">
      <p:transition spd="slow" p14:dur="2000" advTm="53289"/>
    </mc:Choice>
    <mc:Fallback>
      <p:transition spd="slow" advTm="5328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
</p:tagLst>
</file>

<file path=ppt/tags/tag2.xml><?xml version="1.0" encoding="utf-8"?>
<p:tagLst xmlns:a="http://schemas.openxmlformats.org/drawingml/2006/main" xmlns:r="http://schemas.openxmlformats.org/officeDocument/2006/relationships" xmlns:p="http://schemas.openxmlformats.org/presentationml/2006/main">
  <p:tag name="TIMING" val="|29.5"/>
</p:tagLst>
</file>

<file path=ppt/tags/tag3.xml><?xml version="1.0" encoding="utf-8"?>
<p:tagLst xmlns:a="http://schemas.openxmlformats.org/drawingml/2006/main" xmlns:r="http://schemas.openxmlformats.org/officeDocument/2006/relationships" xmlns:p="http://schemas.openxmlformats.org/presentationml/2006/main">
  <p:tag name="TIMING" val="|38.9|1.7|49|7.6"/>
</p:tagLst>
</file>

<file path=ppt/tags/tag4.xml><?xml version="1.0" encoding="utf-8"?>
<p:tagLst xmlns:a="http://schemas.openxmlformats.org/drawingml/2006/main" xmlns:r="http://schemas.openxmlformats.org/officeDocument/2006/relationships" xmlns:p="http://schemas.openxmlformats.org/presentationml/2006/main">
  <p:tag name="TIMING" val="|30.4|42.4"/>
</p:tagLst>
</file>

<file path=ppt/tags/tag5.xml><?xml version="1.0" encoding="utf-8"?>
<p:tagLst xmlns:a="http://schemas.openxmlformats.org/drawingml/2006/main" xmlns:r="http://schemas.openxmlformats.org/officeDocument/2006/relationships" xmlns:p="http://schemas.openxmlformats.org/presentationml/2006/main">
  <p:tag name="TIMING" val="|29.2"/>
</p:tagLst>
</file>

<file path=ppt/tags/tag6.xml><?xml version="1.0" encoding="utf-8"?>
<p:tagLst xmlns:a="http://schemas.openxmlformats.org/drawingml/2006/main" xmlns:r="http://schemas.openxmlformats.org/officeDocument/2006/relationships" xmlns:p="http://schemas.openxmlformats.org/presentationml/2006/main">
  <p:tag name="TIMING" val="|21.9|29|23.7"/>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5557</TotalTime>
  <Words>1752</Words>
  <Application>Microsoft Office PowerPoint</Application>
  <PresentationFormat>On-screen Show (4:3)</PresentationFormat>
  <Paragraphs>256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Transferability of land surface model parameters using remote sensing and in situ observations</vt:lpstr>
      <vt:lpstr>Overview</vt:lpstr>
      <vt:lpstr>Unified Land Model (ULM) Regionalization</vt:lpstr>
      <vt:lpstr>Experimental domain and predictands, Θ</vt:lpstr>
      <vt:lpstr>Summary of candidate catchment attributes, η</vt:lpstr>
      <vt:lpstr>Regionalization methodology</vt:lpstr>
      <vt:lpstr>Zonalization procedure</vt:lpstr>
      <vt:lpstr>Zonalization procedure</vt:lpstr>
      <vt:lpstr>Zonalization increases spatial coherence</vt:lpstr>
      <vt:lpstr>ULM skill (NSE) using zonal versus local parameters</vt:lpstr>
      <vt:lpstr>PCR regionalization results</vt:lpstr>
      <vt:lpstr>PCR regionalization results</vt:lpstr>
      <vt:lpstr>PCR regionalization results</vt:lpstr>
      <vt:lpstr>PCR regionalization results</vt:lpstr>
      <vt:lpstr>Conclusions/Recommendations</vt:lpstr>
      <vt:lpstr>Acknowledgements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Transferability of land surface model parameters using remote sensing and in situ observations</dc:title>
  <dc:creator>Ben</dc:creator>
  <cp:lastModifiedBy>Ben</cp:lastModifiedBy>
  <cp:revision>82</cp:revision>
  <dcterms:created xsi:type="dcterms:W3CDTF">2006-08-16T00:00:00Z</dcterms:created>
  <dcterms:modified xsi:type="dcterms:W3CDTF">2012-04-23T07:03:49Z</dcterms:modified>
</cp:coreProperties>
</file>