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6" r:id="rId3"/>
    <p:sldId id="311" r:id="rId4"/>
    <p:sldId id="302" r:id="rId5"/>
    <p:sldId id="297" r:id="rId6"/>
    <p:sldId id="262" r:id="rId7"/>
    <p:sldId id="261" r:id="rId8"/>
    <p:sldId id="282" r:id="rId9"/>
    <p:sldId id="283" r:id="rId10"/>
    <p:sldId id="284" r:id="rId11"/>
    <p:sldId id="263" r:id="rId12"/>
    <p:sldId id="264" r:id="rId13"/>
    <p:sldId id="280" r:id="rId14"/>
    <p:sldId id="300" r:id="rId15"/>
    <p:sldId id="265" r:id="rId16"/>
    <p:sldId id="281" r:id="rId17"/>
    <p:sldId id="312" r:id="rId18"/>
    <p:sldId id="308" r:id="rId19"/>
    <p:sldId id="309" r:id="rId20"/>
    <p:sldId id="310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00FF"/>
    <a:srgbClr val="00FF00"/>
    <a:srgbClr val="800080"/>
    <a:srgbClr val="66FF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3F74-6758-4A4B-B58E-AD702E6AB404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6A6C-F56A-4619-A453-B3505E93A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F44B-6F56-415C-B5C1-21F488FC8A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F44B-6F56-415C-B5C1-21F488FC8A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F44B-6F56-415C-B5C1-21F488FC8A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BF44B-6F56-415C-B5C1-21F488FC8A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DBBB-EE6E-4008-A005-307CA45E16A8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E802-585E-41CB-AFDB-21B2B68E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sites.agu.org/fallmeetin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gos.obs-mip.fr/soa/hydrologie/hydroweb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wmf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wmf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ites.agu.org/fallmeet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://aqua.nasa.gov/" TargetMode="External"/><Relationship Id="rId4" Type="http://schemas.openxmlformats.org/officeDocument/2006/relationships/hyperlink" Target="http://terra.nasa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new_logo_with_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14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GU Fall Meetings 20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73775"/>
            <a:ext cx="3657600" cy="7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96211"/>
            <a:ext cx="9144000" cy="644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/>
              <a:t>Global </a:t>
            </a:r>
            <a:r>
              <a:rPr lang="en-US" sz="2800" dirty="0" smtClean="0"/>
              <a:t>Monitoring </a:t>
            </a:r>
            <a:r>
              <a:rPr lang="en-US" sz="2800" dirty="0"/>
              <a:t>of </a:t>
            </a:r>
            <a:r>
              <a:rPr lang="en-US" sz="2800" dirty="0" smtClean="0"/>
              <a:t>Large Reservoir Storage </a:t>
            </a:r>
          </a:p>
          <a:p>
            <a:pPr algn="ctr"/>
            <a:r>
              <a:rPr lang="en-US" sz="2800" dirty="0"/>
              <a:t>f</a:t>
            </a:r>
            <a:r>
              <a:rPr lang="en-US" sz="2800" dirty="0" smtClean="0"/>
              <a:t>rom  Satellite Remote Sensing </a:t>
            </a:r>
            <a:endParaRPr lang="en-US" sz="2800" dirty="0"/>
          </a:p>
          <a:p>
            <a:pPr algn="ctr"/>
            <a:endParaRPr lang="en-US" sz="2800" b="1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800" b="1" dirty="0" smtClean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Huilin</a:t>
            </a:r>
            <a:r>
              <a:rPr lang="en-US" sz="2000" dirty="0" smtClean="0"/>
              <a:t> Gao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Dennis </a:t>
            </a:r>
            <a:r>
              <a:rPr lang="en-US" sz="2000" dirty="0"/>
              <a:t>P. </a:t>
            </a:r>
            <a:r>
              <a:rPr lang="en-US" sz="2000" dirty="0" smtClean="0"/>
              <a:t>Lettenmaier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Charon Birkett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algn="ctr"/>
            <a:endParaRPr lang="en-US" sz="800" baseline="30000" dirty="0"/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Dept. of Civil and Environmental  Engineering, University of Washington</a:t>
            </a:r>
          </a:p>
          <a:p>
            <a:pPr algn="ctr"/>
            <a:r>
              <a:rPr lang="en-US" sz="1600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ESSIC, </a:t>
            </a:r>
            <a:r>
              <a:rPr lang="en-US" dirty="0"/>
              <a:t>University of Maryland College Park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aseline="30000" dirty="0">
              <a:latin typeface="Calibri" pitchFamily="34" charset="0"/>
            </a:endParaRPr>
          </a:p>
          <a:p>
            <a:pPr algn="ctr"/>
            <a:endParaRPr lang="en-US" sz="2000" b="1" baseline="30000" dirty="0">
              <a:latin typeface="Times New Roman" pitchFamily="18" charset="0"/>
              <a:cs typeface="Tahoma" pitchFamily="34" charset="0"/>
            </a:endParaRP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270164" y="0"/>
            <a:ext cx="2362200" cy="6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2.gstatic.com/images?q=tbn:ANd9GcQNPr0C0Oynuop4Pn4vHHiraYtfWzCmU9Xoem3dMq-fjtWqkzV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60" y="3505200"/>
            <a:ext cx="2348786" cy="13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olibrary.org/images/full_image/NY_City_water_Rondout_Reservoir_DP45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6262"/>
          <a:stretch/>
        </p:blipFill>
        <p:spPr bwMode="auto">
          <a:xfrm>
            <a:off x="1981200" y="1905000"/>
            <a:ext cx="2479964" cy="15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04" y="1905000"/>
            <a:ext cx="2382341" cy="148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2479964" cy="13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11"/>
    </mc:Choice>
    <mc:Fallback xmlns="">
      <p:transition advTm="297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3916680"/>
            <a:ext cx="2590800" cy="1209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752600" y="9906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905000" y="11125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057400" y="12192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209800" y="13411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362200" y="14478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381000" y="39624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533400" y="40386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685800" y="41148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838200" y="41910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990600" y="42672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7336"/>
          <a:stretch/>
        </p:blipFill>
        <p:spPr>
          <a:xfrm>
            <a:off x="3044952" y="4041648"/>
            <a:ext cx="4572000" cy="237744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Water Classification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587605"/>
            <a:ext cx="136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NDVI&lt;0.1</a:t>
            </a:r>
            <a:endParaRPr lang="en-US" sz="2400" i="1" dirty="0"/>
          </a:p>
        </p:txBody>
      </p:sp>
      <p:sp>
        <p:nvSpPr>
          <p:cNvPr id="17" name="Curved Right Arrow 16"/>
          <p:cNvSpPr/>
          <p:nvPr/>
        </p:nvSpPr>
        <p:spPr>
          <a:xfrm>
            <a:off x="1214644" y="1600200"/>
            <a:ext cx="605045" cy="243647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1959472" y="4718512"/>
            <a:ext cx="533400" cy="13487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4145721"/>
            <a:ext cx="2692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933FF"/>
                </a:solidFill>
              </a:rPr>
              <a:t>A mask within which </a:t>
            </a:r>
          </a:p>
          <a:p>
            <a:r>
              <a:rPr lang="en-US" sz="1600" b="1" dirty="0" smtClean="0">
                <a:solidFill>
                  <a:srgbClr val="9933FF"/>
                </a:solidFill>
              </a:rPr>
              <a:t>classifications are to be made</a:t>
            </a:r>
            <a:endParaRPr lang="en-US" sz="1600" b="1" dirty="0">
              <a:solidFill>
                <a:srgbClr val="99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659582"/>
            <a:ext cx="298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Pixel frequency of the 250 images</a:t>
            </a:r>
            <a:endParaRPr lang="en-US" sz="1600" dirty="0"/>
          </a:p>
        </p:txBody>
      </p:sp>
      <p:sp>
        <p:nvSpPr>
          <p:cNvPr id="22" name="Right Brace 21"/>
          <p:cNvSpPr/>
          <p:nvPr/>
        </p:nvSpPr>
        <p:spPr>
          <a:xfrm>
            <a:off x="6909214" y="990600"/>
            <a:ext cx="244475" cy="4572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29324" y="89603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2000~2010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250 images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176426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Fort Peck Reservoir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94" y="2819400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725"/>
    </mc:Choice>
    <mc:Fallback xmlns="">
      <p:transition advTm="187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12666"/>
          <a:stretch/>
        </p:blipFill>
        <p:spPr>
          <a:xfrm>
            <a:off x="152400" y="3901372"/>
            <a:ext cx="4572000" cy="2194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12667"/>
          <a:stretch/>
        </p:blipFill>
        <p:spPr>
          <a:xfrm>
            <a:off x="4572000" y="3901440"/>
            <a:ext cx="4572000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7" b="20932"/>
          <a:stretch/>
        </p:blipFill>
        <p:spPr>
          <a:xfrm>
            <a:off x="152400" y="1307626"/>
            <a:ext cx="4572000" cy="192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20932"/>
          <a:stretch/>
        </p:blipFill>
        <p:spPr>
          <a:xfrm>
            <a:off x="4572000" y="1307592"/>
            <a:ext cx="4572000" cy="192024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Water Classification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36355" y="5272347"/>
            <a:ext cx="73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wet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560" y="5229157"/>
            <a:ext cx="66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063823"/>
            <a:ext cx="225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Fort Peck NDVI 2000/06/26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654623"/>
            <a:ext cx="2309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Fort Peck  water 2000/06/26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7337" y="1066800"/>
            <a:ext cx="221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Fort Peck NDVI 2005/06/26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67337" y="3657600"/>
            <a:ext cx="2309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Fort Peck  water 2005/06/26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6" b="9331"/>
          <a:stretch/>
        </p:blipFill>
        <p:spPr>
          <a:xfrm>
            <a:off x="76200" y="3200400"/>
            <a:ext cx="4572000" cy="18288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286000" y="3200400"/>
            <a:ext cx="187325" cy="914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274" y="3352800"/>
            <a:ext cx="3477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-0.2  -0.1     0      0.1    0.2   0.3    0.4    0.5    0.6    0.7   0.8    0.9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6" b="9331"/>
          <a:stretch/>
        </p:blipFill>
        <p:spPr>
          <a:xfrm>
            <a:off x="4572000" y="3200400"/>
            <a:ext cx="4572000" cy="1828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28074" y="3352800"/>
            <a:ext cx="3477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-0.2  -0.1     0      0.1    0.2   0.3    0.4    0.5    0.6    0.7   0.8    0.9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746875" y="3200400"/>
            <a:ext cx="187325" cy="914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" y="6019800"/>
            <a:ext cx="306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Unsupervised classification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Majority filter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46185" y="2667000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667000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687"/>
    </mc:Choice>
    <mc:Fallback xmlns="">
      <p:transition advTm="356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-3785" r="27011" b="6299"/>
          <a:stretch/>
        </p:blipFill>
        <p:spPr>
          <a:xfrm>
            <a:off x="155448" y="685800"/>
            <a:ext cx="5120640" cy="5303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4682" y="1066800"/>
            <a:ext cx="287655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Storage Estimation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)/2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Level-Area Relationship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19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Fort Peck Reservoir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57400" y="3810000"/>
            <a:ext cx="0" cy="1676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62026" y="3819525"/>
            <a:ext cx="1095374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52800" y="2971800"/>
            <a:ext cx="0" cy="256222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62026" y="2971800"/>
            <a:ext cx="2390774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4305" y="26786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MODIS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0" y="4964668"/>
            <a:ext cx="10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Altimetry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6019" y="1730514"/>
            <a:ext cx="1084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6684179" y="1928576"/>
            <a:ext cx="304800" cy="90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6684179" y="2171076"/>
            <a:ext cx="304800" cy="9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1099" y="4486870"/>
            <a:ext cx="334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Variables at capacity from Global </a:t>
            </a:r>
            <a:r>
              <a:rPr lang="en-US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Reservoir and Dam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Lehner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et al., 2011)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684179" y="2971800"/>
            <a:ext cx="408551" cy="4455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8800" y="3500735"/>
            <a:ext cx="304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f(h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g(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2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898"/>
    </mc:Choice>
    <mc:Fallback xmlns="">
      <p:transition advTm="67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7" grpId="0" animBg="1"/>
      <p:bldP spid="38" grpId="0" animBg="1"/>
      <p:bldP spid="1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228600"/>
            <a:ext cx="8875059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Storage Estimation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819090"/>
            <a:ext cx="2233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Fort Peck Reservoir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590800"/>
            <a:ext cx="2729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=f(h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8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inferred from h</a:t>
            </a:r>
            <a:r>
              <a:rPr lang="en-US" sz="1600" i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(Altimetry) </a:t>
            </a:r>
            <a:endParaRPr lang="en-US" sz="16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575572"/>
            <a:ext cx="264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=g(</a:t>
            </a:r>
            <a:r>
              <a:rPr lang="en-US" sz="1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endParaRPr lang="en-US" sz="8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i="1" u="sng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inferred from </a:t>
            </a:r>
            <a:r>
              <a:rPr lang="en-US" sz="1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u="sng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(MODIS)</a:t>
            </a:r>
            <a:r>
              <a:rPr lang="en-US" sz="1600" i="1" u="sng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 u="sng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5024735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6068" y="1600200"/>
            <a:ext cx="16249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ltimetry estimated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MODIS estimated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32" r="31996" b="5330"/>
          <a:stretch/>
        </p:blipFill>
        <p:spPr>
          <a:xfrm>
            <a:off x="1683856" y="3505200"/>
            <a:ext cx="2735744" cy="2528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25730" y="4206240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MODIS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5156" y="5345668"/>
            <a:ext cx="870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Altimetry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29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534"/>
    </mc:Choice>
    <mc:Fallback xmlns="">
      <p:transition advTm="4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228600"/>
            <a:ext cx="8875059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Storage Estimation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3962343"/>
            <a:ext cx="3810000" cy="2057457"/>
            <a:chOff x="1295400" y="3962343"/>
            <a:chExt cx="3810000" cy="2057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8" b="4930"/>
            <a:stretch/>
          </p:blipFill>
          <p:spPr>
            <a:xfrm>
              <a:off x="1295400" y="3962343"/>
              <a:ext cx="3810000" cy="20574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551709" y="4038601"/>
              <a:ext cx="3020291" cy="99059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20562190">
              <a:off x="2126365" y="4390679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216 km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800" y="819090"/>
            <a:ext cx="2233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Fort Peck Reservoir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5024735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6068" y="1600200"/>
            <a:ext cx="16249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ltimetry estimated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MODIS estimated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2590800"/>
            <a:ext cx="2729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=f(h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8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inferred from h</a:t>
            </a:r>
            <a:r>
              <a:rPr lang="en-US" sz="1600" i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(Altimetry) </a:t>
            </a:r>
            <a:endParaRPr lang="en-US" sz="16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575572"/>
            <a:ext cx="264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=g(</a:t>
            </a:r>
            <a:r>
              <a:rPr lang="en-US" sz="1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endParaRPr lang="en-US" sz="8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i="1" u="sng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inferred from </a:t>
            </a:r>
            <a:r>
              <a:rPr lang="en-US" sz="1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u="sng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(MODIS)</a:t>
            </a:r>
            <a:r>
              <a:rPr lang="en-US" sz="1600" i="1" u="sng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 u="sng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7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441"/>
    </mc:Choice>
    <mc:Fallback xmlns="">
      <p:transition advTm="3344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228600"/>
            <a:ext cx="8875059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Storage Estimation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819090"/>
            <a:ext cx="2233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Fort Peck Reservoir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6068" y="1600200"/>
            <a:ext cx="156645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ltimetry estimated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MODIS smoothed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MODIS estimated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590800"/>
            <a:ext cx="2729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=f(h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8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inferred from h</a:t>
            </a:r>
            <a:r>
              <a:rPr lang="en-US" sz="1600" i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(Altimetry) </a:t>
            </a:r>
            <a:endParaRPr lang="en-US" sz="16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575572"/>
            <a:ext cx="264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=g(</a:t>
            </a:r>
            <a:r>
              <a:rPr lang="en-US" sz="1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endParaRPr lang="en-US" sz="8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i="1" u="sng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inferred from </a:t>
            </a:r>
            <a:r>
              <a:rPr lang="en-US" sz="1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u="sng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(MODIS)</a:t>
            </a:r>
            <a:r>
              <a:rPr lang="en-US" sz="1600" i="1" u="sng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 u="sng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33"/>
    </mc:Choice>
    <mc:Fallback xmlns="">
      <p:transition advTm="1703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228600"/>
            <a:ext cx="8875059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Storage Estimation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819090"/>
            <a:ext cx="2233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Fort Peck Reservoir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899" y="4483239"/>
            <a:ext cx="373380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there is an overlap, altimetry based storage estimation is chosen for the final product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6068" y="1600200"/>
            <a:ext cx="15664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ltimetry estimated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MODIS smoothed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291"/>
    </mc:Choice>
    <mc:Fallback xmlns="">
      <p:transition advTm="192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smtClean="0"/>
              <a:t>Evaluation of Results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71600" y="5698775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67467" y="5498068"/>
            <a:ext cx="12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0" y="5698775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43867" y="54980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altimetry estimated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10200" y="5698775"/>
            <a:ext cx="304800" cy="0"/>
          </a:xfrm>
          <a:prstGeom prst="line">
            <a:avLst/>
          </a:prstGeom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6067" y="5498068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MODIS smoothed</a:t>
            </a:r>
            <a:endParaRPr lang="en-US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5998"/>
          <a:stretch/>
        </p:blipFill>
        <p:spPr>
          <a:xfrm>
            <a:off x="592342" y="762000"/>
            <a:ext cx="8246858" cy="467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7162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Other validated reservoirs: Lake Powell, Lake Sakakawea, and Fort Peck reservoir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Altimetry level from </a:t>
            </a:r>
            <a:r>
              <a:rPr lang="en-US" sz="1600" u="sng" dirty="0">
                <a:hlinkClick r:id="rId5"/>
              </a:rPr>
              <a:t>http://</a:t>
            </a:r>
            <a:r>
              <a:rPr lang="en-US" sz="1600" u="sng" dirty="0" smtClean="0">
                <a:hlinkClick r:id="rId5"/>
              </a:rPr>
              <a:t>www.legos.obs-mip.fr/soa/hydrologie/hydroweb</a:t>
            </a:r>
            <a:endParaRPr lang="en-US" sz="16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Observed area inferred from observed level and storage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47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8306"/>
    </mc:Choice>
    <mc:Fallback xmlns="">
      <p:transition advTm="8830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4401" r="-4094" b="14044"/>
          <a:stretch/>
        </p:blipFill>
        <p:spPr>
          <a:xfrm>
            <a:off x="871126" y="1371600"/>
            <a:ext cx="8349074" cy="448056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Global Reservoir Product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3446" y="1945481"/>
            <a:ext cx="56778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60N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30N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EQ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30S</a:t>
            </a:r>
          </a:p>
          <a:p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60S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338" y="5791200"/>
            <a:ext cx="815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                120W              60W                   0                   60E                 120E                180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3962400"/>
            <a:ext cx="569387" cy="215443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80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40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4" t="19691" r="-6164" b="61266"/>
          <a:stretch/>
        </p:blipFill>
        <p:spPr>
          <a:xfrm>
            <a:off x="3291840" y="3980788"/>
            <a:ext cx="5394960" cy="20158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2280744" y="472519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(km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94364" y="3449782"/>
            <a:ext cx="2625436" cy="8936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0" y="5867400"/>
            <a:ext cx="49744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1992    1995    1998     2001     2004     2007    2010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785"/>
    </mc:Choice>
    <mc:Fallback xmlns="">
      <p:transition advTm="30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4401" r="-4094" b="14044"/>
          <a:stretch/>
        </p:blipFill>
        <p:spPr>
          <a:xfrm>
            <a:off x="871126" y="1371600"/>
            <a:ext cx="8349074" cy="448056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Global Reservoir Product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3446" y="1945481"/>
            <a:ext cx="56778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60N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30N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EQ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30S</a:t>
            </a:r>
          </a:p>
          <a:p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60S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338" y="5791200"/>
            <a:ext cx="815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                120W              60W                   0                   60E                 120E                180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69013" y="3733800"/>
            <a:ext cx="569387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80</a:t>
            </a:r>
          </a:p>
          <a:p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40</a:t>
            </a:r>
          </a:p>
          <a:p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9" t="32668" r="-4774" b="50665"/>
          <a:stretch/>
        </p:blipFill>
        <p:spPr>
          <a:xfrm>
            <a:off x="2377440" y="3762603"/>
            <a:ext cx="5166360" cy="22271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1366345" y="457279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(km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3669" y="5823650"/>
            <a:ext cx="49744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1992    1995    1998     2001     2004     2007    2010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191000" y="3048000"/>
            <a:ext cx="12192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874"/>
    </mc:Choice>
    <mc:Fallback xmlns="">
      <p:transition advTm="198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90600" y="887373"/>
            <a:ext cx="74676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endParaRPr lang="en-US" sz="2200" dirty="0"/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sz="2200" dirty="0" smtClean="0"/>
              <a:t>Background and challenges </a:t>
            </a:r>
            <a:endParaRPr lang="en-US" sz="2200" dirty="0"/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sz="2200" dirty="0" smtClean="0"/>
              <a:t>Selecting retrievable reservoirs </a:t>
            </a:r>
            <a:endParaRPr lang="en-US" sz="2200" dirty="0"/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sz="2200" dirty="0" smtClean="0"/>
              <a:t>Data and methodology</a:t>
            </a:r>
          </a:p>
          <a:p>
            <a:pPr marL="914400" lvl="1" indent="-457200" eaLnBrk="1" hangingPunct="1">
              <a:spcAft>
                <a:spcPts val="1200"/>
              </a:spcAft>
              <a:buAutoNum type="alphaLcParenR"/>
            </a:pPr>
            <a:r>
              <a:rPr lang="en-US" sz="2200" i="1" dirty="0" smtClean="0"/>
              <a:t>Water classification using MODIS NDVI</a:t>
            </a:r>
          </a:p>
          <a:p>
            <a:pPr marL="914400" lvl="1" indent="-457200" eaLnBrk="1" hangingPunct="1">
              <a:spcAft>
                <a:spcPts val="1200"/>
              </a:spcAft>
              <a:buAutoNum type="alphaLcParenR"/>
            </a:pPr>
            <a:r>
              <a:rPr lang="en-US" sz="2200" i="1" dirty="0" smtClean="0"/>
              <a:t>Level-area relationship</a:t>
            </a:r>
          </a:p>
          <a:p>
            <a:pPr marL="914400" lvl="1" indent="-457200" eaLnBrk="1" hangingPunct="1">
              <a:spcAft>
                <a:spcPts val="1200"/>
              </a:spcAft>
              <a:buAutoNum type="alphaLcParenR"/>
            </a:pPr>
            <a:r>
              <a:rPr lang="en-US" sz="2200" i="1" dirty="0" smtClean="0"/>
              <a:t>Storage estimation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sz="2200" dirty="0"/>
              <a:t>V</a:t>
            </a:r>
            <a:r>
              <a:rPr lang="en-US" sz="2200" dirty="0" smtClean="0"/>
              <a:t>alidation </a:t>
            </a:r>
            <a:r>
              <a:rPr lang="en-US" sz="2200" dirty="0"/>
              <a:t>of </a:t>
            </a:r>
            <a:r>
              <a:rPr lang="en-US" sz="2200" dirty="0" smtClean="0"/>
              <a:t>results for U.S. reservoirs</a:t>
            </a:r>
            <a:endParaRPr lang="en-US" sz="2200" dirty="0"/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sz="2200" dirty="0" smtClean="0"/>
              <a:t>Satellite-based  global reservoir product</a:t>
            </a:r>
            <a:endParaRPr lang="en-US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304800" y="6116686"/>
            <a:ext cx="2362200" cy="6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new_logo_with_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0438"/>
            <a:ext cx="2514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7645"/>
    </mc:Choice>
    <mc:Fallback xmlns="">
      <p:transition advClick="0" advTm="2764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4401" r="-4094" b="14044"/>
          <a:stretch/>
        </p:blipFill>
        <p:spPr>
          <a:xfrm>
            <a:off x="871126" y="1371600"/>
            <a:ext cx="8349074" cy="448056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Global Reservoir Product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3446" y="1945481"/>
            <a:ext cx="56778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60N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30N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EQ</a:t>
            </a:r>
          </a:p>
          <a:p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30S</a:t>
            </a:r>
          </a:p>
          <a:p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60S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338" y="5791200"/>
            <a:ext cx="815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                120W              60W                   0                   60E                 120E                180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61434" y="2770909"/>
            <a:ext cx="1577366" cy="126769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3" t="32801" r="-5351" b="51200"/>
          <a:stretch/>
        </p:blipFill>
        <p:spPr>
          <a:xfrm>
            <a:off x="2103120" y="4038600"/>
            <a:ext cx="5394960" cy="20747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64213" y="4093964"/>
            <a:ext cx="569387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75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50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25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42210" y="487759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(km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6019800"/>
            <a:ext cx="5147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1992    1995     1998      2001     2004     2007    2010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110"/>
    </mc:Choice>
    <mc:Fallback xmlns="">
      <p:transition advTm="251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304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Conclusions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152400" y="6073775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new_logo_with_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40438"/>
            <a:ext cx="2514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An unsupervised classification method was applied to the MODIS vegetation index data to estimate reservoir surface area from 2000 to 2010</a:t>
            </a:r>
          </a:p>
          <a:p>
            <a:pPr algn="just" eaLnBrk="1" hangingPunct="1"/>
            <a:endParaRPr lang="en-US" dirty="0"/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 smtClean="0"/>
              <a:t> Level-area relationships were derived for each of the 34 reservoirs, such that the remotely sensed depth and area can be used jointly to maximize observation length</a:t>
            </a:r>
          </a:p>
          <a:p>
            <a:pPr algn="just" eaLnBrk="1" hangingPunct="1"/>
            <a:endParaRPr lang="en-US" dirty="0"/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estimated reservoir storage, surface area, and water level were validated by gauge data over the five largest US reservoirs</a:t>
            </a:r>
            <a:endParaRPr lang="en-US" dirty="0"/>
          </a:p>
          <a:p>
            <a:pPr algn="just" eaLnBrk="1" hangingPunct="1">
              <a:buFont typeface="Wingdings" pitchFamily="2" charset="2"/>
              <a:buChar char="ü"/>
            </a:pPr>
            <a:endParaRPr lang="en-US" dirty="0"/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 19-year consistent global reservoir dataset (including storage, surface area, and water level) was derived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n-US" dirty="0"/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dirty="0" smtClean="0"/>
              <a:t> The remotely sensed reservoir storage estimations can be used for operational applications and hydrologic modeling of water management </a:t>
            </a:r>
          </a:p>
          <a:p>
            <a:pPr algn="just" eaLnBrk="1" hangingPunct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3714" y="15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957"/>
    </mc:Choice>
    <mc:Fallback xmlns="">
      <p:transition advTm="4595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U Fall Meetings 20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12675"/>
            <a:ext cx="3992880" cy="9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79439"/>
            <a:ext cx="9144000" cy="56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altimetry products</a:t>
            </a:r>
          </a:p>
          <a:p>
            <a:pPr algn="ctr"/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USDA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Global Reservoir and Lake Elevation Database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French Space Agency’s Hydrology by Altimetry  (LEGOS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reservoir configurations</a:t>
            </a:r>
          </a:p>
          <a:p>
            <a:pPr algn="ctr"/>
            <a:r>
              <a:rPr lang="en-US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Global Reservoir and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Dam (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GRanD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database</a:t>
            </a:r>
          </a:p>
          <a:p>
            <a:pPr algn="ctr"/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For gauge observations</a:t>
            </a:r>
            <a:endParaRPr lang="en-US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US Army Corps of </a:t>
            </a:r>
            <a:r>
              <a:rPr lang="en-US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Engineers, </a:t>
            </a:r>
            <a:r>
              <a:rPr lang="en-US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Bureau of Recreation</a:t>
            </a:r>
            <a:endParaRPr lang="en-US" i="1" baseline="30000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This research was supported by NASA grant No. NNX08AN40A to the University of Washington under subcontract from Princeton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University</a:t>
            </a:r>
          </a:p>
          <a:p>
            <a:pPr algn="ctr"/>
            <a:endParaRPr lang="en-US" sz="2000" b="1" i="1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Contact: hgao@uw.edu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152400" y="338137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new_logo_with_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514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Background and Challenges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1999" y="838200"/>
            <a:ext cx="788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Water surface level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11604" r="759" b="17697"/>
          <a:stretch/>
        </p:blipFill>
        <p:spPr bwMode="auto">
          <a:xfrm>
            <a:off x="609600" y="152400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38934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USDA </a:t>
            </a:r>
            <a:r>
              <a:rPr lang="en-US" sz="1600" b="1" i="1" dirty="0">
                <a:solidFill>
                  <a:srgbClr val="0000FF"/>
                </a:solidFill>
              </a:rPr>
              <a:t>Global Reservoir and Lake Elevation Database </a:t>
            </a:r>
            <a:endParaRPr lang="en-US" sz="1600" b="1" i="1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French </a:t>
            </a:r>
            <a:r>
              <a:rPr lang="en-US" sz="1600" b="1" i="1" dirty="0">
                <a:solidFill>
                  <a:srgbClr val="0000FF"/>
                </a:solidFill>
              </a:rPr>
              <a:t>Space Agency’s Hydrology by Altimetry </a:t>
            </a:r>
            <a:r>
              <a:rPr lang="en-US" sz="1600" b="1" i="1" dirty="0" smtClean="0">
                <a:solidFill>
                  <a:srgbClr val="0000FF"/>
                </a:solidFill>
              </a:rPr>
              <a:t> (LEGOS)</a:t>
            </a:r>
          </a:p>
          <a:p>
            <a:pPr algn="ctr"/>
            <a:r>
              <a:rPr lang="en-US" sz="1600" b="1" i="1" dirty="0" smtClean="0">
                <a:solidFill>
                  <a:srgbClr val="0000FF"/>
                </a:solidFill>
              </a:rPr>
              <a:t>European Space Agency (ESA) River &amp; Lake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3098" r="88392" b="1015"/>
          <a:stretch/>
        </p:blipFill>
        <p:spPr bwMode="auto">
          <a:xfrm>
            <a:off x="609600" y="3048000"/>
            <a:ext cx="1175854" cy="7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724400"/>
            <a:ext cx="79263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Limitations of altimetry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retrieve </a:t>
            </a:r>
            <a:r>
              <a:rPr lang="en-US" dirty="0"/>
              <a:t>heights along a narrow swath </a:t>
            </a:r>
            <a:r>
              <a:rPr lang="en-US" dirty="0" smtClean="0"/>
              <a:t>determined by </a:t>
            </a:r>
            <a:r>
              <a:rPr lang="en-US" dirty="0"/>
              <a:t>the </a:t>
            </a:r>
            <a:r>
              <a:rPr lang="en-US" dirty="0" smtClean="0"/>
              <a:t>footprint </a:t>
            </a:r>
            <a:r>
              <a:rPr lang="en-US" dirty="0"/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Satellite path must be at least 5km over the body of </a:t>
            </a:r>
            <a:r>
              <a:rPr lang="en-US" dirty="0" smtClean="0"/>
              <a:t>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Complex topography causes data loss or non-interpretation of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345" y="6017062"/>
            <a:ext cx="709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Future opportunity: The </a:t>
            </a:r>
            <a:r>
              <a:rPr lang="en-US" i="1" u="sng" dirty="0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urface </a:t>
            </a:r>
            <a:r>
              <a:rPr lang="en-US" i="1" u="sng" dirty="0">
                <a:solidFill>
                  <a:srgbClr val="0000FF"/>
                </a:solidFill>
              </a:rPr>
              <a:t>W</a:t>
            </a:r>
            <a:r>
              <a:rPr lang="en-US" i="1" dirty="0">
                <a:solidFill>
                  <a:srgbClr val="0000FF"/>
                </a:solidFill>
              </a:rPr>
              <a:t>ater </a:t>
            </a:r>
            <a:r>
              <a:rPr lang="en-US" i="1" u="sng" dirty="0">
                <a:solidFill>
                  <a:srgbClr val="0000FF"/>
                </a:solidFill>
              </a:rPr>
              <a:t>O</a:t>
            </a:r>
            <a:r>
              <a:rPr lang="en-US" i="1" dirty="0">
                <a:solidFill>
                  <a:srgbClr val="0000FF"/>
                </a:solidFill>
              </a:rPr>
              <a:t>cean </a:t>
            </a:r>
            <a:r>
              <a:rPr lang="en-US" i="1" u="sng" dirty="0">
                <a:solidFill>
                  <a:srgbClr val="0000FF"/>
                </a:solidFill>
              </a:rPr>
              <a:t>T</a:t>
            </a:r>
            <a:r>
              <a:rPr lang="en-US" i="1" dirty="0">
                <a:solidFill>
                  <a:srgbClr val="0000FF"/>
                </a:solidFill>
              </a:rPr>
              <a:t>opography mission </a:t>
            </a:r>
            <a:r>
              <a:rPr lang="en-US" i="1" dirty="0" smtClean="0">
                <a:solidFill>
                  <a:srgbClr val="0000FF"/>
                </a:solidFill>
              </a:rPr>
              <a:t>(SWOT)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23796" b="92057"/>
          <a:stretch/>
        </p:blipFill>
        <p:spPr bwMode="auto">
          <a:xfrm>
            <a:off x="609481" y="1219200"/>
            <a:ext cx="3200519" cy="1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5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387"/>
    </mc:Choice>
    <mc:Fallback xmlns="">
      <p:transition advTm="5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Background and Challenges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32954" y="2819400"/>
            <a:ext cx="140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Objective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592" y="3376136"/>
            <a:ext cx="78483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validated</a:t>
            </a:r>
            <a:r>
              <a:rPr lang="en-US" sz="2400" b="1" dirty="0" smtClean="0"/>
              <a:t> reservoir water area dataset which is based on observations from the </a:t>
            </a:r>
            <a:r>
              <a:rPr lang="en-US" sz="2400" b="1" dirty="0" smtClean="0">
                <a:solidFill>
                  <a:srgbClr val="FF0000"/>
                </a:solidFill>
              </a:rPr>
              <a:t>same instrument </a:t>
            </a:r>
            <a:r>
              <a:rPr lang="en-US" sz="2400" b="1" dirty="0" smtClean="0"/>
              <a:t>and classified using the </a:t>
            </a:r>
            <a:r>
              <a:rPr lang="en-US" sz="2400" b="1" dirty="0" smtClean="0">
                <a:solidFill>
                  <a:srgbClr val="FF0000"/>
                </a:solidFill>
              </a:rPr>
              <a:t>same algorithm </a:t>
            </a:r>
            <a:r>
              <a:rPr lang="en-US" sz="2400" b="1" dirty="0" smtClean="0"/>
              <a:t>is essential  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05998" y="4642468"/>
            <a:ext cx="385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MODIS 16-day </a:t>
            </a:r>
            <a:r>
              <a:rPr lang="en-US" sz="2400" dirty="0" smtClean="0">
                <a:solidFill>
                  <a:srgbClr val="00B050"/>
                </a:solidFill>
              </a:rPr>
              <a:t>global </a:t>
            </a:r>
            <a:r>
              <a:rPr lang="en-US" sz="2400" dirty="0">
                <a:solidFill>
                  <a:srgbClr val="00B050"/>
                </a:solidFill>
              </a:rPr>
              <a:t>250m vegetation </a:t>
            </a:r>
            <a:r>
              <a:rPr lang="en-US" sz="2400" dirty="0" smtClean="0">
                <a:solidFill>
                  <a:srgbClr val="00B050"/>
                </a:solidFill>
              </a:rPr>
              <a:t>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957465"/>
            <a:ext cx="3559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Unsupervised classification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 rot="10800000">
            <a:off x="4705997" y="4638763"/>
            <a:ext cx="3666097" cy="923836"/>
          </a:xfrm>
          <a:prstGeom prst="wedgeRoundRectCallout">
            <a:avLst>
              <a:gd name="adj1" fmla="val 39905"/>
              <a:gd name="adj2" fmla="val 104491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 rot="10800000">
            <a:off x="503130" y="4871828"/>
            <a:ext cx="3666097" cy="688034"/>
          </a:xfrm>
          <a:prstGeom prst="wedgeRoundRectCallout">
            <a:avLst>
              <a:gd name="adj1" fmla="val 1736"/>
              <a:gd name="adj2" fmla="val 10149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3611" y="838200"/>
            <a:ext cx="757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Water surface area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99" y="130204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×  No dynamic water classification product available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210" y="1833027"/>
            <a:ext cx="78483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??  </a:t>
            </a:r>
            <a:r>
              <a:rPr lang="en-US" sz="2000" b="1" i="1" dirty="0" smtClean="0">
                <a:solidFill>
                  <a:srgbClr val="FF0000"/>
                </a:solidFill>
              </a:rPr>
              <a:t>Most currently </a:t>
            </a:r>
            <a:r>
              <a:rPr lang="en-US" sz="2000" b="1" i="1" dirty="0">
                <a:solidFill>
                  <a:srgbClr val="FF0000"/>
                </a:solidFill>
              </a:rPr>
              <a:t>available multi-reservoir surface area estimations are from a  hybrid of sensors (Landsat, MODIS, ASAR)</a:t>
            </a:r>
          </a:p>
          <a:p>
            <a:pPr marL="285750" indent="-285750">
              <a:buFontTx/>
              <a:buChar char="-"/>
            </a:pPr>
            <a:r>
              <a:rPr lang="en-US" sz="2000" b="1" i="1" u="sng" dirty="0">
                <a:solidFill>
                  <a:srgbClr val="FF0000"/>
                </a:solidFill>
              </a:rPr>
              <a:t>lack of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consistency</a:t>
            </a:r>
            <a:r>
              <a:rPr lang="en-US" sz="2000" b="1" i="1" dirty="0" smtClean="0">
                <a:solidFill>
                  <a:srgbClr val="FF0000"/>
                </a:solidFill>
              </a:rPr>
              <a:t>  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lack </a:t>
            </a:r>
            <a:r>
              <a:rPr lang="en-US" sz="2000" b="1" i="1" u="sng" dirty="0">
                <a:solidFill>
                  <a:srgbClr val="FF0000"/>
                </a:solidFill>
              </a:rPr>
              <a:t>of validation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809" y="5791200"/>
            <a:ext cx="6590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MODIS (or Moderate Resolution Imaging </a:t>
            </a:r>
            <a:r>
              <a:rPr lang="en-US" dirty="0" err="1"/>
              <a:t>Spectroradiometer</a:t>
            </a:r>
            <a:r>
              <a:rPr lang="en-US" dirty="0"/>
              <a:t>) is a key instrument aboard the </a:t>
            </a:r>
            <a:r>
              <a:rPr lang="en-US" dirty="0">
                <a:hlinkClick r:id="rId4"/>
              </a:rPr>
              <a:t>Terra </a:t>
            </a:r>
            <a:r>
              <a:rPr lang="en-US" dirty="0" smtClean="0"/>
              <a:t>(2000~) and </a:t>
            </a:r>
            <a:r>
              <a:rPr lang="en-US" dirty="0">
                <a:hlinkClick r:id="rId5"/>
              </a:rPr>
              <a:t>Aqua </a:t>
            </a:r>
            <a:r>
              <a:rPr lang="en-US" dirty="0" smtClean="0"/>
              <a:t>(2002~) satellites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6327"/>
    </mc:Choice>
    <mc:Fallback xmlns="">
      <p:transition advTm="66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  <p:bldP spid="9" grpId="0"/>
      <p:bldP spid="11" grpId="0" animBg="1"/>
      <p:bldP spid="1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Reservoir Surface Levels from Altimetry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-880"/>
          <a:stretch/>
        </p:blipFill>
        <p:spPr>
          <a:xfrm>
            <a:off x="762000" y="1536192"/>
            <a:ext cx="7620000" cy="493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399" y="1143000"/>
            <a:ext cx="527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LEGOS: 36     </a:t>
            </a:r>
            <a:r>
              <a:rPr lang="en-US" sz="2000" dirty="0" smtClean="0">
                <a:solidFill>
                  <a:srgbClr val="0000FF"/>
                </a:solidFill>
              </a:rPr>
              <a:t>USDA: 15     </a:t>
            </a:r>
            <a:r>
              <a:rPr lang="en-US" sz="2000" dirty="0" smtClean="0">
                <a:solidFill>
                  <a:srgbClr val="00B050"/>
                </a:solidFill>
              </a:rPr>
              <a:t>UW (T/P):20    </a:t>
            </a:r>
            <a:r>
              <a:rPr lang="en-US" sz="2000" b="1" dirty="0" smtClean="0"/>
              <a:t>Total: 62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6248400"/>
            <a:ext cx="335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T/P: </a:t>
            </a:r>
            <a:r>
              <a:rPr lang="en-US" dirty="0" err="1" smtClean="0">
                <a:solidFill>
                  <a:srgbClr val="00B050"/>
                </a:solidFill>
              </a:rPr>
              <a:t>Topex</a:t>
            </a:r>
            <a:r>
              <a:rPr lang="en-US" dirty="0" smtClean="0">
                <a:solidFill>
                  <a:srgbClr val="00B050"/>
                </a:solidFill>
              </a:rPr>
              <a:t>/Poseidon  (1992-2002)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717"/>
    </mc:Choice>
    <mc:Fallback xmlns="">
      <p:transition advTm="307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b="-801"/>
          <a:stretch/>
        </p:blipFill>
        <p:spPr>
          <a:xfrm>
            <a:off x="762000" y="1539240"/>
            <a:ext cx="7620000" cy="4937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0215" y="1066800"/>
            <a:ext cx="5833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total of 34 reservoirs  (1164 km</a:t>
            </a:r>
            <a:r>
              <a:rPr lang="en-US" b="1" baseline="30000" dirty="0" smtClean="0">
                <a:solidFill>
                  <a:srgbClr val="0070C0"/>
                </a:solidFill>
              </a:rPr>
              <a:t>3 </a:t>
            </a:r>
            <a:r>
              <a:rPr lang="en-US" b="1" dirty="0" smtClean="0">
                <a:solidFill>
                  <a:srgbClr val="0070C0"/>
                </a:solidFill>
              </a:rPr>
              <a:t>, 15% of global capacity)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Reservoir Selection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884" y="4267200"/>
            <a:ext cx="81860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Good quality altimetry product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3+ years overlap between altimetry data and MODIS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Reservoir is not excessively surrounded by </a:t>
            </a:r>
            <a:r>
              <a:rPr lang="en-US" sz="2400" dirty="0" smtClean="0">
                <a:solidFill>
                  <a:srgbClr val="FF0000"/>
                </a:solidFill>
              </a:rPr>
              <a:t>small bodies of water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762"/>
    </mc:Choice>
    <mc:Fallback xmlns="">
      <p:transition advTm="77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743489" y="9906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895889" y="11125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048289" y="12192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200689" y="13411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353089" y="14478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1743489" y="4114800"/>
            <a:ext cx="4572000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1895889" y="4267200"/>
            <a:ext cx="4572000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2048289" y="4419600"/>
            <a:ext cx="4572000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2200689" y="4572000"/>
            <a:ext cx="4572000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2353089" y="4724400"/>
            <a:ext cx="4572000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Water Classification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>
            <a:off x="6909214" y="990600"/>
            <a:ext cx="244475" cy="4572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29324" y="89603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2000~2010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250 images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94" y="2819400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575011"/>
            <a:ext cx="136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NDVI&lt;0.1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58089" y="6076089"/>
            <a:ext cx="23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Raw classification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914400" y="2057400"/>
            <a:ext cx="829089" cy="3627120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76426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Fort Peck Reservoir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59201" y="5227320"/>
            <a:ext cx="1270123" cy="304800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29324" y="5334000"/>
            <a:ext cx="73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water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310476" y="5638800"/>
            <a:ext cx="1461924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18317" y="572666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9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769"/>
    </mc:Choice>
    <mc:Fallback xmlns="">
      <p:transition advTm="287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3916680"/>
            <a:ext cx="2590800" cy="1209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752600" y="9906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905000" y="11125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057400" y="12192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209800" y="13411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362200" y="14478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381000" y="39624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533400" y="40386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685800" y="41148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838200" y="41910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990600" y="42672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 b="20668"/>
          <a:stretch/>
        </p:blipFill>
        <p:spPr>
          <a:xfrm>
            <a:off x="3048000" y="4038600"/>
            <a:ext cx="4572000" cy="192024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Water Classification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587605"/>
            <a:ext cx="136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NDVI&lt;0.1</a:t>
            </a:r>
            <a:endParaRPr lang="en-US" sz="2400" i="1" dirty="0"/>
          </a:p>
        </p:txBody>
      </p:sp>
      <p:sp>
        <p:nvSpPr>
          <p:cNvPr id="16" name="Curved Right Arrow 15"/>
          <p:cNvSpPr/>
          <p:nvPr/>
        </p:nvSpPr>
        <p:spPr>
          <a:xfrm>
            <a:off x="1214644" y="1600200"/>
            <a:ext cx="605045" cy="243647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1959472" y="4718512"/>
            <a:ext cx="533400" cy="13487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6764" y="4145721"/>
            <a:ext cx="196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frequency of the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250 classified images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909214" y="990600"/>
            <a:ext cx="244475" cy="4572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29324" y="89603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2000~2010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250 images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659582"/>
            <a:ext cx="298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Pixel frequency of the 250 images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176426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Fort Peck Reservoir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94" y="2819400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24224" y="5943600"/>
            <a:ext cx="5179696" cy="304800"/>
            <a:chOff x="3324224" y="5943600"/>
            <a:chExt cx="5179696" cy="304800"/>
          </a:xfrm>
        </p:grpSpPr>
        <p:sp>
          <p:nvSpPr>
            <p:cNvPr id="20" name="TextBox 19"/>
            <p:cNvSpPr txBox="1"/>
            <p:nvPr/>
          </p:nvSpPr>
          <p:spPr>
            <a:xfrm>
              <a:off x="3505200" y="6032956"/>
              <a:ext cx="39533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10      15        20       25       30        35      40        45      50        55       60       65      70    (%)</a:t>
              </a: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0" t="86932" r="-16000" b="9867"/>
            <a:stretch/>
          </p:blipFill>
          <p:spPr>
            <a:xfrm>
              <a:off x="3931920" y="5943600"/>
              <a:ext cx="4572000" cy="10972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657600" y="5971032"/>
              <a:ext cx="274320" cy="9144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6200000" flipH="1">
              <a:off x="3446648" y="5852661"/>
              <a:ext cx="79004" cy="32385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6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892"/>
    </mc:Choice>
    <mc:Fallback xmlns="">
      <p:transition advTm="2489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3916680"/>
            <a:ext cx="2590800" cy="1209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752600" y="9906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1905000" y="11125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057400" y="12192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209800" y="134112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 b="4930"/>
          <a:stretch/>
        </p:blipFill>
        <p:spPr>
          <a:xfrm>
            <a:off x="2362200" y="1447800"/>
            <a:ext cx="4572000" cy="246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381000" y="39624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533400" y="40386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685800" y="41148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838200" y="41910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20664"/>
          <a:stretch/>
        </p:blipFill>
        <p:spPr>
          <a:xfrm>
            <a:off x="990600" y="4267200"/>
            <a:ext cx="1828800" cy="76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 b="20668"/>
          <a:stretch/>
        </p:blipFill>
        <p:spPr>
          <a:xfrm>
            <a:off x="3044952" y="4041648"/>
            <a:ext cx="4572000" cy="192024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7047" r="53999" b="51524"/>
          <a:stretch>
            <a:fillRect/>
          </a:stretch>
        </p:blipFill>
        <p:spPr bwMode="auto">
          <a:xfrm>
            <a:off x="7146925" y="6324600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Method: Water Classification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587605"/>
            <a:ext cx="136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NDVI&lt;0.1</a:t>
            </a:r>
            <a:endParaRPr lang="en-US" sz="2400" i="1" dirty="0"/>
          </a:p>
        </p:txBody>
      </p:sp>
      <p:sp>
        <p:nvSpPr>
          <p:cNvPr id="18" name="Curved Right Arrow 17"/>
          <p:cNvSpPr/>
          <p:nvPr/>
        </p:nvSpPr>
        <p:spPr>
          <a:xfrm>
            <a:off x="1214644" y="1600200"/>
            <a:ext cx="605045" cy="2436476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959472" y="4718512"/>
            <a:ext cx="533400" cy="13487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5659582"/>
            <a:ext cx="298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Pixel frequency of the 250 images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546764" y="4145721"/>
            <a:ext cx="1879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933FF"/>
                </a:solidFill>
              </a:rPr>
              <a:t>Create a buffer area</a:t>
            </a:r>
            <a:endParaRPr lang="en-US" sz="1600" b="1" dirty="0">
              <a:solidFill>
                <a:srgbClr val="9933FF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909214" y="990600"/>
            <a:ext cx="244475" cy="4572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9324" y="89603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2000~2010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250 images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76426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Fort Peck Reservoir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94" y="2819400"/>
            <a:ext cx="8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NDVI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3714" y="15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986"/>
    </mc:Choice>
    <mc:Fallback xmlns="">
      <p:transition advTm="998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970</Words>
  <Application>Microsoft Office PowerPoint</Application>
  <PresentationFormat>On-screen Show (4:3)</PresentationFormat>
  <Paragraphs>299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Huilin</dc:creator>
  <cp:lastModifiedBy>Huilin</cp:lastModifiedBy>
  <cp:revision>251</cp:revision>
  <dcterms:created xsi:type="dcterms:W3CDTF">2011-11-16T19:41:08Z</dcterms:created>
  <dcterms:modified xsi:type="dcterms:W3CDTF">2011-12-06T23:11:43Z</dcterms:modified>
</cp:coreProperties>
</file>